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67" r:id="rId1"/>
  </p:sldMasterIdLst>
  <p:notesMasterIdLst>
    <p:notesMasterId r:id="rId20"/>
  </p:notesMasterIdLst>
  <p:sldIdLst>
    <p:sldId id="299" r:id="rId2"/>
    <p:sldId id="330" r:id="rId3"/>
    <p:sldId id="280" r:id="rId4"/>
    <p:sldId id="282" r:id="rId5"/>
    <p:sldId id="322" r:id="rId6"/>
    <p:sldId id="300" r:id="rId7"/>
    <p:sldId id="262" r:id="rId8"/>
    <p:sldId id="321" r:id="rId9"/>
    <p:sldId id="312" r:id="rId10"/>
    <p:sldId id="323" r:id="rId11"/>
    <p:sldId id="333" r:id="rId12"/>
    <p:sldId id="331" r:id="rId13"/>
    <p:sldId id="332" r:id="rId14"/>
    <p:sldId id="314" r:id="rId15"/>
    <p:sldId id="315" r:id="rId16"/>
    <p:sldId id="319" r:id="rId17"/>
    <p:sldId id="325" r:id="rId18"/>
    <p:sldId id="296"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62C725-6036-2E49-8EA1-2485C65C228F}">
          <p14:sldIdLst>
            <p14:sldId id="299"/>
            <p14:sldId id="330"/>
            <p14:sldId id="280"/>
            <p14:sldId id="282"/>
            <p14:sldId id="322"/>
            <p14:sldId id="300"/>
            <p14:sldId id="262"/>
            <p14:sldId id="321"/>
            <p14:sldId id="312"/>
            <p14:sldId id="323"/>
            <p14:sldId id="333"/>
            <p14:sldId id="331"/>
            <p14:sldId id="332"/>
            <p14:sldId id="314"/>
            <p14:sldId id="315"/>
            <p14:sldId id="319"/>
            <p14:sldId id="325"/>
            <p14:sldId id="296"/>
          </p14:sldIdLst>
        </p14:section>
      </p14:sectionLst>
    </p:ext>
    <p:ext uri="{EFAFB233-063F-42B5-8137-9DF3F51BA10A}">
      <p15:sldGuideLst xmlns:p15="http://schemas.microsoft.com/office/powerpoint/2012/main">
        <p15:guide id="2" pos="7656"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74EBEC"/>
    <a:srgbClr val="32ADB1"/>
    <a:srgbClr val="842ACB"/>
    <a:srgbClr val="44BCB9"/>
    <a:srgbClr val="58C0BC"/>
    <a:srgbClr val="FFFFFF"/>
    <a:srgbClr val="00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63" autoAdjust="0"/>
    <p:restoredTop sz="81008" autoAdjust="0"/>
  </p:normalViewPr>
  <p:slideViewPr>
    <p:cSldViewPr snapToGrid="0" snapToObjects="1">
      <p:cViewPr varScale="1">
        <p:scale>
          <a:sx n="50" d="100"/>
          <a:sy n="50" d="100"/>
        </p:scale>
        <p:origin x="90" y="42"/>
      </p:cViewPr>
      <p:guideLst>
        <p:guide pos="7656"/>
        <p:guide orient="horz" pos="2160"/>
      </p:guideLst>
    </p:cSldViewPr>
  </p:slideViewPr>
  <p:outlineViewPr>
    <p:cViewPr>
      <p:scale>
        <a:sx n="33" d="100"/>
        <a:sy n="33" d="100"/>
      </p:scale>
      <p:origin x="0" y="-4680"/>
    </p:cViewPr>
  </p:outlineViewPr>
  <p:notesTextViewPr>
    <p:cViewPr>
      <p:scale>
        <a:sx n="100" d="100"/>
        <a:sy n="100" d="100"/>
      </p:scale>
      <p:origin x="0" y="0"/>
    </p:cViewPr>
  </p:notesTextViewPr>
  <p:sorterViewPr>
    <p:cViewPr>
      <p:scale>
        <a:sx n="100" d="100"/>
        <a:sy n="100" d="100"/>
      </p:scale>
      <p:origin x="0" y="-261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3E53C-4C50-2E4D-8F44-61F95D882B60}" type="datetimeFigureOut">
              <a:rPr lang="en-US" smtClean="0"/>
              <a:t>8/1/2017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E8546F-07E6-E14A-AF80-2444A6D29054}" type="slidenum">
              <a:rPr lang="en-US" smtClean="0"/>
              <a:t>‹#›</a:t>
            </a:fld>
            <a:endParaRPr lang="en-US"/>
          </a:p>
        </p:txBody>
      </p:sp>
    </p:spTree>
    <p:extLst>
      <p:ext uri="{BB962C8B-B14F-4D97-AF65-F5344CB8AC3E}">
        <p14:creationId xmlns:p14="http://schemas.microsoft.com/office/powerpoint/2010/main" val="1239206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Hello everyone</a:t>
            </a:r>
            <a:r>
              <a:rPr lang="en-US" b="1" baseline="0" dirty="0"/>
              <a:t>, thank you  for the introduction and thank you for coming to this talk. today I will discuss my research findings on understanding Li diffusion in crystalline LPS and LGPS electrolytes, using quantum mechanical simulations. </a:t>
            </a:r>
          </a:p>
          <a:p>
            <a:endParaRPr lang="en-US" baseline="0" dirty="0"/>
          </a:p>
        </p:txBody>
      </p:sp>
      <p:sp>
        <p:nvSpPr>
          <p:cNvPr id="4" name="Slide Number Placeholder 3"/>
          <p:cNvSpPr>
            <a:spLocks noGrp="1"/>
          </p:cNvSpPr>
          <p:nvPr>
            <p:ph type="sldNum" sz="quarter" idx="10"/>
          </p:nvPr>
        </p:nvSpPr>
        <p:spPr/>
        <p:txBody>
          <a:bodyPr/>
          <a:lstStyle/>
          <a:p>
            <a:fld id="{A7E8546F-07E6-E14A-AF80-2444A6D29054}" type="slidenum">
              <a:rPr lang="en-US" smtClean="0"/>
              <a:t>0</a:t>
            </a:fld>
            <a:endParaRPr lang="en-US"/>
          </a:p>
        </p:txBody>
      </p:sp>
    </p:spTree>
    <p:extLst>
      <p:ext uri="{BB962C8B-B14F-4D97-AF65-F5344CB8AC3E}">
        <p14:creationId xmlns:p14="http://schemas.microsoft.com/office/powerpoint/2010/main" val="13435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Note that both structures have zig-zag </a:t>
            </a:r>
            <a:r>
              <a:rPr lang="en-US" baseline="0" dirty="0" err="1"/>
              <a:t>chaings</a:t>
            </a:r>
            <a:r>
              <a:rPr lang="en-US" baseline="0" dirty="0"/>
              <a:t> of </a:t>
            </a:r>
            <a:r>
              <a:rPr lang="en-US" baseline="0" dirty="0" err="1"/>
              <a:t>tetrahedra</a:t>
            </a:r>
            <a:r>
              <a:rPr lang="en-US" baseline="0" dirty="0"/>
              <a:t>.  The main structural difference is that in LGPS there are zig-zag chains in 2 axes, but in LPS the chains form only along one axes.  </a:t>
            </a:r>
          </a:p>
          <a:p>
            <a:r>
              <a:rPr lang="en-US" baseline="0" dirty="0"/>
              <a:t>The zig-zag chains border 1D channels of Li in both structures. However, in LPS there is predominantly 3D diffusion, while in LGPS diffusion is much faster in the 1D channels along the c axis.  </a:t>
            </a:r>
          </a:p>
          <a:p>
            <a:r>
              <a:rPr lang="en-US" baseline="0" dirty="0"/>
              <a:t>Finally, both structures are orthorhombic, but have different space groups. The site symmetries of the Li have been hypothesized to affects the diffusivity. </a:t>
            </a:r>
          </a:p>
          <a:p>
            <a:r>
              <a:rPr lang="en-US" baseline="0" dirty="0"/>
              <a:t>There is nothing obvious about the structures that would lead one to think LGPS have faster diffusivity, so we need to look at the diffusion mechanisms with MD.  </a:t>
            </a:r>
          </a:p>
        </p:txBody>
      </p:sp>
      <p:sp>
        <p:nvSpPr>
          <p:cNvPr id="4" name="Slide Number Placeholder 3"/>
          <p:cNvSpPr>
            <a:spLocks noGrp="1"/>
          </p:cNvSpPr>
          <p:nvPr>
            <p:ph type="sldNum" sz="quarter" idx="10"/>
          </p:nvPr>
        </p:nvSpPr>
        <p:spPr/>
        <p:txBody>
          <a:bodyPr/>
          <a:lstStyle/>
          <a:p>
            <a:fld id="{A7E8546F-07E6-E14A-AF80-2444A6D29054}" type="slidenum">
              <a:rPr lang="en-US" smtClean="0"/>
              <a:t>9</a:t>
            </a:fld>
            <a:endParaRPr lang="en-US"/>
          </a:p>
        </p:txBody>
      </p:sp>
    </p:spTree>
    <p:extLst>
      <p:ext uri="{BB962C8B-B14F-4D97-AF65-F5344CB8AC3E}">
        <p14:creationId xmlns:p14="http://schemas.microsoft.com/office/powerpoint/2010/main" val="3236545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MOVIES. </a:t>
            </a:r>
          </a:p>
          <a:p>
            <a:endParaRPr lang="en-US" dirty="0"/>
          </a:p>
          <a:p>
            <a:r>
              <a:rPr lang="en-US" dirty="0"/>
              <a:t>Here you</a:t>
            </a:r>
            <a:r>
              <a:rPr lang="en-US" baseline="0" dirty="0"/>
              <a:t> can put some more computational details. Don’t forget to thank ALEX and JOEL VARLEY at LLNL during the movies.  </a:t>
            </a:r>
            <a:endParaRPr lang="en-US" dirty="0"/>
          </a:p>
        </p:txBody>
      </p:sp>
      <p:sp>
        <p:nvSpPr>
          <p:cNvPr id="4" name="Slide Number Placeholder 3"/>
          <p:cNvSpPr>
            <a:spLocks noGrp="1"/>
          </p:cNvSpPr>
          <p:nvPr>
            <p:ph type="sldNum" sz="quarter" idx="10"/>
          </p:nvPr>
        </p:nvSpPr>
        <p:spPr/>
        <p:txBody>
          <a:bodyPr/>
          <a:lstStyle/>
          <a:p>
            <a:fld id="{A7E8546F-07E6-E14A-AF80-2444A6D29054}" type="slidenum">
              <a:rPr lang="en-US" smtClean="0"/>
              <a:t>10</a:t>
            </a:fld>
            <a:endParaRPr lang="en-US"/>
          </a:p>
        </p:txBody>
      </p:sp>
    </p:spTree>
    <p:extLst>
      <p:ext uri="{BB962C8B-B14F-4D97-AF65-F5344CB8AC3E}">
        <p14:creationId xmlns:p14="http://schemas.microsoft.com/office/powerpoint/2010/main" val="1660674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b="1" dirty="0"/>
              <a:t>In a polycrystalline material you need 3D</a:t>
            </a:r>
            <a:r>
              <a:rPr lang="en-US" b="1" baseline="0" dirty="0"/>
              <a:t> diffusion</a:t>
            </a:r>
            <a:endParaRPr lang="en-US" b="1" dirty="0"/>
          </a:p>
          <a:p>
            <a:r>
              <a:rPr lang="en-US" b="1" dirty="0"/>
              <a:t>P</a:t>
            </a:r>
            <a:r>
              <a:rPr lang="en-US" dirty="0"/>
              <a:t>revious simulations of LGPS have hypothesized that the superior diffusivity</a:t>
            </a:r>
            <a:r>
              <a:rPr lang="en-US" baseline="0" dirty="0"/>
              <a:t> comes from low energy jumps between tetrahedral sites. </a:t>
            </a:r>
          </a:p>
          <a:p>
            <a:r>
              <a:rPr lang="en-US" baseline="0" dirty="0"/>
              <a:t>The authors identify many of these low energy tetrahedral sites in the lattice.</a:t>
            </a:r>
          </a:p>
          <a:p>
            <a:r>
              <a:rPr lang="en-US" baseline="0" dirty="0"/>
              <a:t>These low energy jumps promote the fast diffusion in the 1D channels along the c-axis, but there is also significant diffusion in the a-b planes that connect the 1D channels.</a:t>
            </a:r>
          </a:p>
          <a:p>
            <a:r>
              <a:rPr lang="en-US" baseline="0" dirty="0"/>
              <a:t>In contrast, there is not channel like diffusion in LPS, but rather general 3D diffusion.  There are also many tetrahedral sites in LPS, but there are also a number of square planar sites.  So the different mechanisms could be the causes of the outstanding conductivity in LGPS.  If that is the case, the activation energy for LGPS should be much lower than in LPS. If the activation energies are similar, then there must be another reason.  One such reason could be correlated motion of Li in LGPS, which has been observed in many simulations. The correlated motion could be aided by rotation of the PS4 </a:t>
            </a:r>
            <a:r>
              <a:rPr lang="en-US" baseline="0" dirty="0" err="1"/>
              <a:t>tetrahedra</a:t>
            </a:r>
            <a:r>
              <a:rPr lang="en-US" baseline="0" dirty="0"/>
              <a:t>, which could push Li along in a paddle wheel mechanism.  Simulations have seen some evidence of PS4 rotations in both LPS and LGPS. </a:t>
            </a:r>
          </a:p>
          <a:p>
            <a:endParaRPr lang="en-US" baseline="0" dirty="0"/>
          </a:p>
          <a:p>
            <a:endParaRPr lang="en-US" baseline="0" dirty="0"/>
          </a:p>
          <a:p>
            <a:r>
              <a:rPr lang="en-US" baseline="0" dirty="0"/>
              <a:t>THIS SLIDE NEEDS CITATIONS. I WILL HELP WITH THAT LATER. </a:t>
            </a:r>
            <a:endParaRPr lang="en-US" dirty="0"/>
          </a:p>
          <a:p>
            <a:endParaRPr lang="en-US" dirty="0"/>
          </a:p>
        </p:txBody>
      </p:sp>
      <p:sp>
        <p:nvSpPr>
          <p:cNvPr id="4" name="Slide Number Placeholder 3"/>
          <p:cNvSpPr>
            <a:spLocks noGrp="1"/>
          </p:cNvSpPr>
          <p:nvPr>
            <p:ph type="sldNum" sz="quarter" idx="10"/>
          </p:nvPr>
        </p:nvSpPr>
        <p:spPr/>
        <p:txBody>
          <a:bodyPr/>
          <a:lstStyle/>
          <a:p>
            <a:fld id="{A7E8546F-07E6-E14A-AF80-2444A6D29054}" type="slidenum">
              <a:rPr lang="en-US" smtClean="0"/>
              <a:t>11</a:t>
            </a:fld>
            <a:endParaRPr lang="en-US"/>
          </a:p>
        </p:txBody>
      </p:sp>
    </p:spTree>
    <p:extLst>
      <p:ext uri="{BB962C8B-B14F-4D97-AF65-F5344CB8AC3E}">
        <p14:creationId xmlns:p14="http://schemas.microsoft.com/office/powerpoint/2010/main" val="825082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Tx/>
              <a:buAutoNum type="arabicParenR"/>
            </a:pPr>
            <a:r>
              <a:rPr lang="en-US" b="1" dirty="0"/>
              <a:t>Small difference in activation energy does not explain the order of magnitude</a:t>
            </a:r>
            <a:r>
              <a:rPr lang="en-US" b="1" baseline="0" dirty="0"/>
              <a:t> difference in conductivity</a:t>
            </a:r>
          </a:p>
          <a:p>
            <a:pPr marL="228600" indent="-228600">
              <a:buFontTx/>
              <a:buAutoNum type="arabicParenR"/>
            </a:pPr>
            <a:r>
              <a:rPr lang="en-US" b="1" baseline="0" dirty="0"/>
              <a:t>So, the high conductivity must be from something else, like correlated motion</a:t>
            </a:r>
          </a:p>
          <a:p>
            <a:pPr marL="228600" indent="-228600">
              <a:buFontTx/>
              <a:buAutoNum type="arabicParenR"/>
            </a:pPr>
            <a:r>
              <a:rPr lang="en-US" b="1" baseline="0" dirty="0"/>
              <a:t>Other researchers have seen correlated motion.  One groups hypothesizes that PS4 rotations enable the correlated motion. </a:t>
            </a:r>
          </a:p>
          <a:p>
            <a:pPr marL="228600" indent="-228600">
              <a:buFontTx/>
              <a:buAutoNum type="arabicParenR"/>
            </a:pPr>
            <a:r>
              <a:rPr lang="en-US" b="1" baseline="0" dirty="0"/>
              <a:t>This group says introducing Germanium -&gt; disorder</a:t>
            </a:r>
          </a:p>
          <a:p>
            <a:pPr marL="228600" indent="-228600">
              <a:buFontTx/>
              <a:buAutoNum type="arabicParenR"/>
            </a:pPr>
            <a:r>
              <a:rPr lang="en-US" b="1" baseline="0" dirty="0"/>
              <a:t>Also note Germanium is larger than </a:t>
            </a:r>
            <a:r>
              <a:rPr lang="en-US" b="1" baseline="0" dirty="0" err="1"/>
              <a:t>Phosphous</a:t>
            </a:r>
            <a:endParaRPr lang="en-US" b="1" dirty="0"/>
          </a:p>
          <a:p>
            <a:pPr marL="0" indent="0">
              <a:buFontTx/>
              <a:buNone/>
            </a:pPr>
            <a:endParaRPr lang="en-US" b="1" dirty="0"/>
          </a:p>
          <a:p>
            <a:pPr marL="0" indent="0">
              <a:buFontTx/>
              <a:buNone/>
            </a:pPr>
            <a:endParaRPr lang="en-US" b="1" dirty="0"/>
          </a:p>
          <a:p>
            <a:pPr marL="0" indent="0">
              <a:buFontTx/>
              <a:buNone/>
            </a:pPr>
            <a:r>
              <a:rPr lang="en-US" b="1" dirty="0"/>
              <a:t>We were able to verify</a:t>
            </a:r>
            <a:r>
              <a:rPr lang="en-US" b="1" baseline="0" dirty="0"/>
              <a:t> that LGPS is a far better conductor than LPS, by running MD as seen in this plot of the materials’ MSD. Since the differences in  activation energies between LGPS and LPS are not large enough to explain the orders of magnitude differences in conductivity, the cause remains an open question. Our hypothesis is that correlated motion explains the fast diffusivity in LGPS and understanding the physical and chemical origin of the correlated motion in the goal of our future work. Recent simulations by Adams and Rao hypothesized that the Ge introduces disorder and the ideal volume for tetrahedral rotations, which could possibly help correlated motion.  Disorder can be introduced creating an amorphous phase, which improves LPS conductivity. Interestingly amorphous LPS has a very low activation energy barrier compared to its crystalline phase and LGPS.  The low activation energy in amorphous LPS could be due to the larger volume of the amorphous cell (though LGPS does not have a larger volume than LPS). We set out to simulate the effect of volume on diffusion in LPS. </a:t>
            </a:r>
          </a:p>
        </p:txBody>
      </p:sp>
      <p:sp>
        <p:nvSpPr>
          <p:cNvPr id="4" name="Slide Number Placeholder 3"/>
          <p:cNvSpPr>
            <a:spLocks noGrp="1"/>
          </p:cNvSpPr>
          <p:nvPr>
            <p:ph type="sldNum" sz="quarter" idx="10"/>
          </p:nvPr>
        </p:nvSpPr>
        <p:spPr/>
        <p:txBody>
          <a:bodyPr/>
          <a:lstStyle/>
          <a:p>
            <a:fld id="{A7E8546F-07E6-E14A-AF80-2444A6D29054}" type="slidenum">
              <a:rPr lang="en-US" smtClean="0"/>
              <a:t>12</a:t>
            </a:fld>
            <a:endParaRPr lang="en-US"/>
          </a:p>
        </p:txBody>
      </p:sp>
    </p:spTree>
    <p:extLst>
      <p:ext uri="{BB962C8B-B14F-4D97-AF65-F5344CB8AC3E}">
        <p14:creationId xmlns:p14="http://schemas.microsoft.com/office/powerpoint/2010/main" val="89594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To run a controlled study, we need to simulate the amorphous and crystalline phases at different volumes.  We start with our crystalline data. We simulated the structure using QMD at three different volumes, where we only changed the length of the a lattice vector. These sizes correspond to the minimum energy cell size (point to table), a volume that is 1.95% small than the ideal volume, in addition to cell that is 4.61% larger than the ideal size. From this, we were able to use the largest size system as a proxy for the amorphous structure, since amorphous structures are generally larger than their crystalline counterparts. </a:t>
            </a:r>
            <a:endParaRPr lang="en-US" b="0" dirty="0"/>
          </a:p>
        </p:txBody>
      </p:sp>
      <p:sp>
        <p:nvSpPr>
          <p:cNvPr id="4" name="Slide Number Placeholder 3"/>
          <p:cNvSpPr>
            <a:spLocks noGrp="1"/>
          </p:cNvSpPr>
          <p:nvPr>
            <p:ph type="sldNum" sz="quarter" idx="10"/>
          </p:nvPr>
        </p:nvSpPr>
        <p:spPr/>
        <p:txBody>
          <a:bodyPr/>
          <a:lstStyle/>
          <a:p>
            <a:fld id="{A7E8546F-07E6-E14A-AF80-2444A6D29054}" type="slidenum">
              <a:rPr lang="en-US" smtClean="0"/>
              <a:t>13</a:t>
            </a:fld>
            <a:endParaRPr lang="en-US"/>
          </a:p>
        </p:txBody>
      </p:sp>
    </p:spTree>
    <p:extLst>
      <p:ext uri="{BB962C8B-B14F-4D97-AF65-F5344CB8AC3E}">
        <p14:creationId xmlns:p14="http://schemas.microsoft.com/office/powerpoint/2010/main" val="3397185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a:t>
            </a:r>
            <a:r>
              <a:rPr lang="en-US" baseline="0" dirty="0"/>
              <a:t>found something interesting…. </a:t>
            </a:r>
          </a:p>
          <a:p>
            <a:r>
              <a:rPr lang="en-US" baseline="0" dirty="0"/>
              <a:t>We discerned that Li diffusivity actually decreases in LPS, as volume increase. We were able to calculate the MSD of each system, and obtain diffusion </a:t>
            </a:r>
            <a:r>
              <a:rPr lang="en-US" baseline="0" dirty="0" err="1"/>
              <a:t>coeffients</a:t>
            </a:r>
            <a:r>
              <a:rPr lang="en-US" baseline="0" dirty="0"/>
              <a:t> from each by calculating the slope of each </a:t>
            </a:r>
            <a:r>
              <a:rPr lang="en-US" b="1" baseline="0" dirty="0"/>
              <a:t>line, since the</a:t>
            </a:r>
            <a:r>
              <a:rPr lang="en-US" baseline="0" dirty="0"/>
              <a:t> slope is related to diffusion </a:t>
            </a:r>
            <a:r>
              <a:rPr lang="en-US" baseline="0" dirty="0" err="1"/>
              <a:t>coefficent</a:t>
            </a:r>
            <a:r>
              <a:rPr lang="en-US" baseline="0" dirty="0"/>
              <a:t>. As indicated in this table, diffusivity decreases with increasing volume. </a:t>
            </a:r>
          </a:p>
          <a:p>
            <a:r>
              <a:rPr lang="en-US" baseline="0" dirty="0"/>
              <a:t>This  shows that the increased volume in amorphous LPS could not possibly contribute to its anomalously high conductivity. So, we have to further examine the other two mentioned mechanisms.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A7E8546F-07E6-E14A-AF80-2444A6D29054}" type="slidenum">
              <a:rPr lang="en-US" smtClean="0"/>
              <a:t>14</a:t>
            </a:fld>
            <a:endParaRPr lang="en-US"/>
          </a:p>
        </p:txBody>
      </p:sp>
    </p:spTree>
    <p:extLst>
      <p:ext uri="{BB962C8B-B14F-4D97-AF65-F5344CB8AC3E}">
        <p14:creationId xmlns:p14="http://schemas.microsoft.com/office/powerpoint/2010/main" val="1348320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It seems likely that shorter Li-S bonds leads to faster diffusion, which would make sense if the Li was passed from </a:t>
            </a:r>
            <a:r>
              <a:rPr lang="en-US" b="1" baseline="0" dirty="0" err="1"/>
              <a:t>tetrahedra</a:t>
            </a:r>
            <a:r>
              <a:rPr lang="en-US" b="1" baseline="0" dirty="0"/>
              <a:t> to </a:t>
            </a:r>
            <a:r>
              <a:rPr lang="en-US" b="1" baseline="0" dirty="0" err="1"/>
              <a:t>tetrahedra</a:t>
            </a:r>
            <a:r>
              <a:rPr lang="en-US" b="1" baseline="0" dirty="0"/>
              <a:t> in a paddle-wheel mechanism. However, this cannot be the entire pictures, since the smallest volume has the highest conductivity but the same Li-S bond length has the minimum energy </a:t>
            </a:r>
            <a:r>
              <a:rPr lang="en-US" b="1" baseline="0" dirty="0" err="1"/>
              <a:t>volum</a:t>
            </a:r>
            <a:endParaRPr lang="en-US" b="1" baseline="0" dirty="0"/>
          </a:p>
          <a:p>
            <a:r>
              <a:rPr lang="en-US" dirty="0"/>
              <a:t>To</a:t>
            </a:r>
            <a:r>
              <a:rPr lang="en-US" baseline="0" dirty="0"/>
              <a:t> better understand the structure of our various sized systems, we calculated the </a:t>
            </a:r>
            <a:r>
              <a:rPr lang="en-US" baseline="0" dirty="0" err="1"/>
              <a:t>LiS</a:t>
            </a:r>
            <a:r>
              <a:rPr lang="en-US" baseline="0" dirty="0"/>
              <a:t> PCFs for all. By observing the peak first sharp peak of each PCF, we could determine average Li S bond lengths, hence we can see the effect of large increases in volume on the Li-S bond distances. This table compares percent changes in cell volume to percent changes in  peak shift. As you can see, small changes in volume between the smallest cell and minimum energy cell leads to </a:t>
            </a:r>
            <a:r>
              <a:rPr lang="en-US" baseline="0" dirty="0" err="1"/>
              <a:t>neglible</a:t>
            </a:r>
            <a:r>
              <a:rPr lang="en-US" baseline="0" dirty="0"/>
              <a:t> changes in average </a:t>
            </a:r>
            <a:r>
              <a:rPr lang="en-US" baseline="0" dirty="0" err="1"/>
              <a:t>LiS</a:t>
            </a:r>
            <a:r>
              <a:rPr lang="en-US" baseline="0" dirty="0"/>
              <a:t> bond distances. However, as we increased the volume by larger percentage, we found noticeable changes in </a:t>
            </a:r>
            <a:r>
              <a:rPr lang="en-US" baseline="0" dirty="0" err="1"/>
              <a:t>LiS</a:t>
            </a:r>
            <a:r>
              <a:rPr lang="en-US" baseline="0" dirty="0"/>
              <a:t> bond distance. </a:t>
            </a:r>
            <a:endParaRPr lang="en-US" b="1" baseline="0" dirty="0"/>
          </a:p>
          <a:p>
            <a:endParaRPr lang="en-US" baseline="0" dirty="0"/>
          </a:p>
        </p:txBody>
      </p:sp>
      <p:sp>
        <p:nvSpPr>
          <p:cNvPr id="4" name="Slide Number Placeholder 3"/>
          <p:cNvSpPr>
            <a:spLocks noGrp="1"/>
          </p:cNvSpPr>
          <p:nvPr>
            <p:ph type="sldNum" sz="quarter" idx="10"/>
          </p:nvPr>
        </p:nvSpPr>
        <p:spPr/>
        <p:txBody>
          <a:bodyPr/>
          <a:lstStyle/>
          <a:p>
            <a:fld id="{A7E8546F-07E6-E14A-AF80-2444A6D29054}" type="slidenum">
              <a:rPr lang="en-US" smtClean="0"/>
              <a:t>15</a:t>
            </a:fld>
            <a:endParaRPr lang="en-US"/>
          </a:p>
        </p:txBody>
      </p:sp>
    </p:spTree>
    <p:extLst>
      <p:ext uri="{BB962C8B-B14F-4D97-AF65-F5344CB8AC3E}">
        <p14:creationId xmlns:p14="http://schemas.microsoft.com/office/powerpoint/2010/main" val="3515611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7E8546F-07E6-E14A-AF80-2444A6D29054}" type="slidenum">
              <a:rPr lang="en-US" smtClean="0"/>
              <a:t>16</a:t>
            </a:fld>
            <a:endParaRPr lang="en-US"/>
          </a:p>
        </p:txBody>
      </p:sp>
    </p:spTree>
    <p:extLst>
      <p:ext uri="{BB962C8B-B14F-4D97-AF65-F5344CB8AC3E}">
        <p14:creationId xmlns:p14="http://schemas.microsoft.com/office/powerpoint/2010/main" val="1944263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would like to acknowledge my PI: Nicole </a:t>
            </a:r>
            <a:r>
              <a:rPr lang="en-US" baseline="0" dirty="0" err="1"/>
              <a:t>Adelstein</a:t>
            </a:r>
            <a:r>
              <a:rPr lang="en-US" baseline="0" dirty="0"/>
              <a:t> and </a:t>
            </a:r>
            <a:r>
              <a:rPr lang="en-US" baseline="0" dirty="0" err="1"/>
              <a:t>colleigues</a:t>
            </a:r>
            <a:r>
              <a:rPr lang="en-US" baseline="0" dirty="0"/>
              <a:t> at SFSU: Alex Hall and Alysia </a:t>
            </a:r>
            <a:r>
              <a:rPr lang="en-US" baseline="0" dirty="0" err="1"/>
              <a:t>Zevgolys</a:t>
            </a:r>
            <a:r>
              <a:rPr lang="en-US" baseline="0" dirty="0"/>
              <a:t> for making the data analysis and </a:t>
            </a:r>
            <a:r>
              <a:rPr lang="en-US" baseline="0" dirty="0" err="1"/>
              <a:t>simulatiosn</a:t>
            </a:r>
            <a:r>
              <a:rPr lang="en-US" baseline="0" dirty="0"/>
              <a:t> in the project possible. </a:t>
            </a:r>
          </a:p>
          <a:p>
            <a:endParaRPr lang="en-US" baseline="0" dirty="0"/>
          </a:p>
          <a:p>
            <a:r>
              <a:rPr lang="en-US" baseline="0" dirty="0"/>
              <a:t>In addition, I would like to thank our collaborators Brandon Wood, Joe Varley, Patrick </a:t>
            </a:r>
            <a:r>
              <a:rPr lang="en-US" baseline="0" dirty="0" err="1"/>
              <a:t>Shea</a:t>
            </a:r>
            <a:r>
              <a:rPr lang="en-US" baseline="0" dirty="0"/>
              <a:t> and </a:t>
            </a:r>
            <a:r>
              <a:rPr lang="en-US" baseline="0" dirty="0" err="1"/>
              <a:t>Prateek</a:t>
            </a:r>
            <a:r>
              <a:rPr lang="en-US" baseline="0" dirty="0"/>
              <a:t> Mehta at LLNL and LLNL as whole for allowing us to use their supercomputer through the Grand Challenge Request. </a:t>
            </a:r>
          </a:p>
          <a:p>
            <a:endParaRPr lang="en-US" baseline="0" dirty="0"/>
          </a:p>
          <a:p>
            <a:r>
              <a:rPr lang="en-US" baseline="0" dirty="0"/>
              <a:t>Lastly, thank you for coming to this talk.  I will now gladly answer any questions. </a:t>
            </a:r>
          </a:p>
        </p:txBody>
      </p:sp>
      <p:sp>
        <p:nvSpPr>
          <p:cNvPr id="4" name="Slide Number Placeholder 3"/>
          <p:cNvSpPr>
            <a:spLocks noGrp="1"/>
          </p:cNvSpPr>
          <p:nvPr>
            <p:ph type="sldNum" sz="quarter" idx="10"/>
          </p:nvPr>
        </p:nvSpPr>
        <p:spPr/>
        <p:txBody>
          <a:bodyPr/>
          <a:lstStyle/>
          <a:p>
            <a:fld id="{C94E8D62-D41F-6042-BCDF-79D228EFA10F}"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a:t>San Francisco State University</a:t>
            </a:r>
            <a:endParaRPr lang="en-US" dirty="0"/>
          </a:p>
        </p:txBody>
      </p:sp>
    </p:spTree>
    <p:extLst>
      <p:ext uri="{BB962C8B-B14F-4D97-AF65-F5344CB8AC3E}">
        <p14:creationId xmlns:p14="http://schemas.microsoft.com/office/powerpoint/2010/main" val="104750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many of you may have noticed, I initially</a:t>
            </a:r>
            <a:r>
              <a:rPr lang="en-US" baseline="0" dirty="0"/>
              <a:t> planned to discuss the diffusion in the amorphous LPS system. Today I will present our preliminary results, comparing the  diffusion in LPS and LGPS, which will give insight into the anomalous amorphous LPS </a:t>
            </a:r>
            <a:r>
              <a:rPr lang="en-US" baseline="0" dirty="0" err="1"/>
              <a:t>diffusivitivity</a:t>
            </a:r>
            <a:r>
              <a:rPr lang="en-US" baseline="0" dirty="0"/>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7E8546F-07E6-E14A-AF80-2444A6D29054}" type="slidenum">
              <a:rPr lang="en-US" smtClean="0"/>
              <a:t>1</a:t>
            </a:fld>
            <a:endParaRPr lang="en-US"/>
          </a:p>
        </p:txBody>
      </p:sp>
    </p:spTree>
    <p:extLst>
      <p:ext uri="{BB962C8B-B14F-4D97-AF65-F5344CB8AC3E}">
        <p14:creationId xmlns:p14="http://schemas.microsoft.com/office/powerpoint/2010/main" val="138388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Firstly, I wil</a:t>
            </a:r>
            <a:r>
              <a:rPr lang="en-US" baseline="0" dirty="0"/>
              <a:t>l incentivize our study of this class of materials by introduction their applications. </a:t>
            </a:r>
          </a:p>
          <a:p>
            <a:endParaRPr lang="en-US" baseline="0" dirty="0"/>
          </a:p>
          <a:p>
            <a:r>
              <a:rPr lang="en-US" baseline="0" dirty="0"/>
              <a:t>Then, I will delve into the qualitative and quantitative descriptions of diffusion mechanisms in the two systems. </a:t>
            </a:r>
            <a:endParaRPr lang="en-US" dirty="0"/>
          </a:p>
        </p:txBody>
      </p:sp>
      <p:sp>
        <p:nvSpPr>
          <p:cNvPr id="4" name="Slide Number Placeholder 3"/>
          <p:cNvSpPr>
            <a:spLocks noGrp="1"/>
          </p:cNvSpPr>
          <p:nvPr>
            <p:ph type="sldNum" sz="quarter" idx="10"/>
          </p:nvPr>
        </p:nvSpPr>
        <p:spPr/>
        <p:txBody>
          <a:bodyPr/>
          <a:lstStyle/>
          <a:p>
            <a:fld id="{A7E8546F-07E6-E14A-AF80-2444A6D29054}" type="slidenum">
              <a:rPr lang="en-US" smtClean="0"/>
              <a:t>2</a:t>
            </a:fld>
            <a:endParaRPr lang="en-US"/>
          </a:p>
        </p:txBody>
      </p:sp>
    </p:spTree>
    <p:extLst>
      <p:ext uri="{BB962C8B-B14F-4D97-AF65-F5344CB8AC3E}">
        <p14:creationId xmlns:p14="http://schemas.microsoft.com/office/powerpoint/2010/main" val="1332259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driving force of this research is to improve upon the current state of Li organic-based electrolyte batteries, found in electric vehicles and consumer electronics. Current batteries are too expensive, </a:t>
            </a:r>
            <a:r>
              <a:rPr lang="en-US" b="1" baseline="0" dirty="0"/>
              <a:t>or we could all afford </a:t>
            </a:r>
            <a:r>
              <a:rPr lang="en-US" b="1" baseline="0" dirty="0" err="1"/>
              <a:t>Teslas</a:t>
            </a:r>
            <a:r>
              <a:rPr lang="en-US" b="1" baseline="0" dirty="0"/>
              <a:t>,</a:t>
            </a:r>
            <a:r>
              <a:rPr lang="en-US" baseline="0" dirty="0"/>
              <a:t> big and unsafe. In particular, organic solvent batteries are unsafe because Li can form dendrites across the electrolyte, leading to shorts and fires, as in this picture.  For those of you Samsung engineers, this may be something to consider. </a:t>
            </a:r>
          </a:p>
          <a:p>
            <a:r>
              <a:rPr lang="en-US" baseline="0" dirty="0"/>
              <a:t>Solid state electrolytes address many of the issues plaguing current organic </a:t>
            </a:r>
            <a:r>
              <a:rPr lang="en-US" b="1" baseline="0" dirty="0"/>
              <a:t>and polymer</a:t>
            </a:r>
            <a:r>
              <a:rPr lang="en-US" baseline="0" dirty="0"/>
              <a:t> electrolyte. </a:t>
            </a:r>
          </a:p>
        </p:txBody>
      </p:sp>
      <p:sp>
        <p:nvSpPr>
          <p:cNvPr id="4" name="Slide Number Placeholder 3"/>
          <p:cNvSpPr>
            <a:spLocks noGrp="1"/>
          </p:cNvSpPr>
          <p:nvPr>
            <p:ph type="sldNum" sz="quarter" idx="10"/>
          </p:nvPr>
        </p:nvSpPr>
        <p:spPr/>
        <p:txBody>
          <a:bodyPr/>
          <a:lstStyle/>
          <a:p>
            <a:fld id="{FDAA2D2B-9A59-2D47-A164-E36CCD2ADFA2}" type="slidenum">
              <a:rPr lang="en-US" smtClean="0"/>
              <a:t>3</a:t>
            </a:fld>
            <a:endParaRPr lang="en-US"/>
          </a:p>
        </p:txBody>
      </p:sp>
    </p:spTree>
    <p:extLst>
      <p:ext uri="{BB962C8B-B14F-4D97-AF65-F5344CB8AC3E}">
        <p14:creationId xmlns:p14="http://schemas.microsoft.com/office/powerpoint/2010/main" val="37912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an example of an all solid-state-battery manufactured by Applied Materials for wearable electronics.  These use a solid </a:t>
            </a:r>
            <a:r>
              <a:rPr lang="en-US" baseline="0" dirty="0" err="1"/>
              <a:t>LiPON</a:t>
            </a:r>
            <a:r>
              <a:rPr lang="en-US" baseline="0" dirty="0"/>
              <a:t> amorphous electrolyte, which is widely used in industry today. But The conductivity of </a:t>
            </a:r>
            <a:r>
              <a:rPr lang="en-US" baseline="0" dirty="0" err="1"/>
              <a:t>LIPOn</a:t>
            </a:r>
            <a:r>
              <a:rPr lang="en-US" baseline="0" dirty="0"/>
              <a:t> is LOW, thus there is a push to find </a:t>
            </a:r>
            <a:r>
              <a:rPr lang="en-US" baseline="0" dirty="0" err="1"/>
              <a:t>betrer</a:t>
            </a:r>
            <a:r>
              <a:rPr lang="en-US" baseline="0" dirty="0"/>
              <a:t> electrolyte materials. Out focus is to improve these electrolyte materials, using computation. </a:t>
            </a:r>
          </a:p>
        </p:txBody>
      </p:sp>
      <p:sp>
        <p:nvSpPr>
          <p:cNvPr id="4" name="Slide Number Placeholder 3"/>
          <p:cNvSpPr>
            <a:spLocks noGrp="1"/>
          </p:cNvSpPr>
          <p:nvPr>
            <p:ph type="sldNum" sz="quarter" idx="10"/>
          </p:nvPr>
        </p:nvSpPr>
        <p:spPr/>
        <p:txBody>
          <a:bodyPr/>
          <a:lstStyle/>
          <a:p>
            <a:fld id="{A7E8546F-07E6-E14A-AF80-2444A6D29054}" type="slidenum">
              <a:rPr lang="en-US" smtClean="0"/>
              <a:t>4</a:t>
            </a:fld>
            <a:endParaRPr lang="en-US"/>
          </a:p>
        </p:txBody>
      </p:sp>
    </p:spTree>
    <p:extLst>
      <p:ext uri="{BB962C8B-B14F-4D97-AF65-F5344CB8AC3E}">
        <p14:creationId xmlns:p14="http://schemas.microsoft.com/office/powerpoint/2010/main" val="599025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many of you may recall, a myriad of material properties  are typically strongly coupled to one another. For instance, similar to how it is a challenge to design a building that is both really light weight and really…really strong, it is difficult to manufacture a battery that is both high in energy density and power density.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you can see in this schematic from Toyota researchers, current Li-ion batteries cannot have both high power density (point to axis) and energy density (point to axis).  In </a:t>
            </a:r>
            <a:r>
              <a:rPr lang="en-US" baseline="0" dirty="0" err="1"/>
              <a:t>constrast</a:t>
            </a:r>
            <a:r>
              <a:rPr lang="en-US" baseline="0" dirty="0"/>
              <a:t>, solid state battery can achieve simultaneous improvements of power and energy density. </a:t>
            </a:r>
          </a:p>
          <a:p>
            <a:endParaRPr lang="en-US" baseline="0" dirty="0"/>
          </a:p>
        </p:txBody>
      </p:sp>
      <p:sp>
        <p:nvSpPr>
          <p:cNvPr id="4" name="Slide Number Placeholder 3"/>
          <p:cNvSpPr>
            <a:spLocks noGrp="1"/>
          </p:cNvSpPr>
          <p:nvPr>
            <p:ph type="sldNum" sz="quarter" idx="10"/>
          </p:nvPr>
        </p:nvSpPr>
        <p:spPr/>
        <p:txBody>
          <a:bodyPr/>
          <a:lstStyle/>
          <a:p>
            <a:fld id="{FDAA2D2B-9A59-2D47-A164-E36CCD2ADFA2}" type="slidenum">
              <a:rPr lang="en-US" smtClean="0"/>
              <a:t>5</a:t>
            </a:fld>
            <a:endParaRPr lang="en-US"/>
          </a:p>
        </p:txBody>
      </p:sp>
    </p:spTree>
    <p:extLst>
      <p:ext uri="{BB962C8B-B14F-4D97-AF65-F5344CB8AC3E}">
        <p14:creationId xmlns:p14="http://schemas.microsoft.com/office/powerpoint/2010/main" val="646726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goal of our computational simulations is to develop an atomistic understanding of diffusion mechanisms.  An example Molecular dynamics simulation of LPS is shown here. We focus on identifying the chemical and physical explanations of diffusion mechanisms in electrolytes. We do not want to assume anything about the bonding interaction between Li+ and the other atoms in the electrolytes. To calculate the nature of bonds, we need to calculate the electronic structure, and to simulate diffusion, we need energies.  As you know, this is done with the Schrodinger equation.  Our systems are large so we run our DFT simulations with help from Livermore National Laboratory’s supercomputers.  </a:t>
            </a:r>
          </a:p>
        </p:txBody>
      </p:sp>
      <p:sp>
        <p:nvSpPr>
          <p:cNvPr id="4" name="Slide Number Placeholder 3"/>
          <p:cNvSpPr>
            <a:spLocks noGrp="1"/>
          </p:cNvSpPr>
          <p:nvPr>
            <p:ph type="sldNum" sz="quarter" idx="10"/>
          </p:nvPr>
        </p:nvSpPr>
        <p:spPr/>
        <p:txBody>
          <a:bodyPr/>
          <a:lstStyle/>
          <a:p>
            <a:fld id="{FDAA2D2B-9A59-2D47-A164-E36CCD2ADFA2}" type="slidenum">
              <a:rPr lang="en-US" smtClean="0"/>
              <a:t>6</a:t>
            </a:fld>
            <a:endParaRPr lang="en-US"/>
          </a:p>
        </p:txBody>
      </p:sp>
    </p:spTree>
    <p:extLst>
      <p:ext uri="{BB962C8B-B14F-4D97-AF65-F5344CB8AC3E}">
        <p14:creationId xmlns:p14="http://schemas.microsoft.com/office/powerpoint/2010/main" val="1124038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given</a:t>
            </a:r>
            <a:r>
              <a:rPr lang="en-US" baseline="0" dirty="0"/>
              <a:t> a brief introduction, let’s motivate our study of LGPS and LPS. </a:t>
            </a:r>
            <a:endParaRPr lang="en-US" dirty="0"/>
          </a:p>
        </p:txBody>
      </p:sp>
      <p:sp>
        <p:nvSpPr>
          <p:cNvPr id="4" name="Slide Number Placeholder 3"/>
          <p:cNvSpPr>
            <a:spLocks noGrp="1"/>
          </p:cNvSpPr>
          <p:nvPr>
            <p:ph type="sldNum" sz="quarter" idx="10"/>
          </p:nvPr>
        </p:nvSpPr>
        <p:spPr/>
        <p:txBody>
          <a:bodyPr/>
          <a:lstStyle/>
          <a:p>
            <a:fld id="{A7E8546F-07E6-E14A-AF80-2444A6D29054}" type="slidenum">
              <a:rPr lang="en-US" smtClean="0"/>
              <a:t>7</a:t>
            </a:fld>
            <a:endParaRPr lang="en-US"/>
          </a:p>
        </p:txBody>
      </p:sp>
    </p:spTree>
    <p:extLst>
      <p:ext uri="{BB962C8B-B14F-4D97-AF65-F5344CB8AC3E}">
        <p14:creationId xmlns:p14="http://schemas.microsoft.com/office/powerpoint/2010/main" val="400936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Why study LPS and LGPS? Well, b</a:t>
            </a:r>
            <a:r>
              <a:rPr lang="en-US" dirty="0"/>
              <a:t>oth LPS and LGPS</a:t>
            </a:r>
            <a:r>
              <a:rPr lang="en-US" baseline="0" dirty="0"/>
              <a:t> have been studied extensively, both experimentally and computationally.  It was shown that LPS experiences far greater conductivity in its amorphous phase, as you can see in this table. This is not typical of most solid electrolytes. For instance, you can see the opposite trend with amorphous and crystalline LGPS. </a:t>
            </a:r>
            <a:r>
              <a:rPr lang="en-US" b="1" baseline="0" dirty="0"/>
              <a:t>We are interested in a</a:t>
            </a:r>
            <a:r>
              <a:rPr lang="en-US" baseline="0" dirty="0"/>
              <a:t>morphous electrolytes </a:t>
            </a:r>
            <a:r>
              <a:rPr lang="en-US" b="1" baseline="0" dirty="0"/>
              <a:t>because</a:t>
            </a:r>
            <a:r>
              <a:rPr lang="en-US" baseline="0" dirty="0"/>
              <a:t> they improve both safety and manufacturing, but high conductivity in the amorphous phase is anomalous.  Thus, our interest in LPS. </a:t>
            </a:r>
          </a:p>
          <a:p>
            <a:r>
              <a:rPr lang="en-US" baseline="0" dirty="0"/>
              <a:t>We want to simulate the LGPS system, because it has a very similar structure and composition to that of LPS, as you will see in the next slide. Additionally, it is one of the fastest Li solid conductor.  Comparison of diffusion may give insight into the high amorphous conductivity in LPS.</a:t>
            </a:r>
          </a:p>
          <a:p>
            <a:r>
              <a:rPr lang="en-US" b="1" baseline="0" dirty="0"/>
              <a:t>The main </a:t>
            </a:r>
            <a:r>
              <a:rPr lang="en-US" baseline="0" dirty="0"/>
              <a:t>drawback of both systems is that both have </a:t>
            </a:r>
            <a:r>
              <a:rPr lang="en-US" baseline="0" dirty="0" err="1"/>
              <a:t>relativley</a:t>
            </a:r>
            <a:r>
              <a:rPr lang="en-US" baseline="0" dirty="0"/>
              <a:t> </a:t>
            </a:r>
            <a:r>
              <a:rPr lang="en-US" baseline="0" dirty="0" err="1"/>
              <a:t>ssmall</a:t>
            </a:r>
            <a:r>
              <a:rPr lang="en-US" baseline="0" dirty="0"/>
              <a:t> electrochemical stability windows, as you can see in this plot depicting the ES windows of many </a:t>
            </a:r>
            <a:r>
              <a:rPr lang="en-US" baseline="0" dirty="0" err="1"/>
              <a:t>convential</a:t>
            </a:r>
            <a:r>
              <a:rPr lang="en-US" baseline="0" dirty="0"/>
              <a:t> electrolyte materials. LPS and LGPS are some of  the most unstable. But, we still want to study these to </a:t>
            </a:r>
            <a:r>
              <a:rPr lang="en-US" b="1" baseline="0" dirty="0"/>
              <a:t>understand and compare their</a:t>
            </a:r>
            <a:r>
              <a:rPr lang="en-US" baseline="0" dirty="0"/>
              <a:t> high Li diffusivities.   </a:t>
            </a:r>
          </a:p>
          <a:p>
            <a:r>
              <a:rPr lang="en-US" b="1" baseline="0" dirty="0"/>
              <a:t>We start with:</a:t>
            </a:r>
            <a:r>
              <a:rPr lang="en-US" baseline="0" dirty="0"/>
              <a:t> why is the conductivity of LGPS &gt;&gt; than LPS?  Could this be because of structure? </a:t>
            </a:r>
          </a:p>
          <a:p>
            <a:endParaRPr lang="en-US" baseline="0" dirty="0"/>
          </a:p>
        </p:txBody>
      </p:sp>
      <p:sp>
        <p:nvSpPr>
          <p:cNvPr id="4" name="Slide Number Placeholder 3"/>
          <p:cNvSpPr>
            <a:spLocks noGrp="1"/>
          </p:cNvSpPr>
          <p:nvPr>
            <p:ph type="sldNum" sz="quarter" idx="10"/>
          </p:nvPr>
        </p:nvSpPr>
        <p:spPr/>
        <p:txBody>
          <a:bodyPr/>
          <a:lstStyle/>
          <a:p>
            <a:fld id="{A7E8546F-07E6-E14A-AF80-2444A6D29054}" type="slidenum">
              <a:rPr lang="en-US" smtClean="0"/>
              <a:t>8</a:t>
            </a:fld>
            <a:endParaRPr lang="en-US"/>
          </a:p>
        </p:txBody>
      </p:sp>
    </p:spTree>
    <p:extLst>
      <p:ext uri="{BB962C8B-B14F-4D97-AF65-F5344CB8AC3E}">
        <p14:creationId xmlns:p14="http://schemas.microsoft.com/office/powerpoint/2010/main" val="544704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A98040-3056-4AD6-8731-59D23407BEFC}" type="datetime1">
              <a:rPr lang="en-US" smtClean="0"/>
              <a:t>8/1/2017</a:t>
            </a:fld>
            <a:endParaRPr lang="en-US"/>
          </a:p>
        </p:txBody>
      </p:sp>
      <p:sp>
        <p:nvSpPr>
          <p:cNvPr id="5" name="Footer Placeholder 4"/>
          <p:cNvSpPr>
            <a:spLocks noGrp="1"/>
          </p:cNvSpPr>
          <p:nvPr>
            <p:ph type="ftr" sz="quarter" idx="11"/>
          </p:nvPr>
        </p:nvSpPr>
        <p:spPr/>
        <p:txBody>
          <a:bodyPr/>
          <a:lstStyle/>
          <a:p>
            <a:r>
              <a:rPr lang="it-IT"/>
              <a:t>Nima Leclerc, San Francisco State University  </a:t>
            </a:r>
            <a:endParaRPr lang="en-US"/>
          </a:p>
        </p:txBody>
      </p:sp>
      <p:sp>
        <p:nvSpPr>
          <p:cNvPr id="6" name="Slide Number Placeholder 5"/>
          <p:cNvSpPr>
            <a:spLocks noGrp="1"/>
          </p:cNvSpPr>
          <p:nvPr>
            <p:ph type="sldNum" sz="quarter" idx="12"/>
          </p:nvPr>
        </p:nvSpPr>
        <p:spPr/>
        <p:txBody>
          <a:bodyPr/>
          <a:lstStyle/>
          <a:p>
            <a:fld id="{958622ED-780D-4B44-838E-548D62403451}" type="slidenum">
              <a:rPr lang="en-US" smtClean="0"/>
              <a:t>‹#›</a:t>
            </a:fld>
            <a:endParaRPr lang="en-US"/>
          </a:p>
        </p:txBody>
      </p:sp>
    </p:spTree>
    <p:extLst>
      <p:ext uri="{BB962C8B-B14F-4D97-AF65-F5344CB8AC3E}">
        <p14:creationId xmlns:p14="http://schemas.microsoft.com/office/powerpoint/2010/main" val="1830618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0F75C-167C-4632-B40E-836284F5E391}" type="datetime1">
              <a:rPr lang="en-US" smtClean="0"/>
              <a:t>8/1/2017</a:t>
            </a:fld>
            <a:endParaRPr lang="en-US"/>
          </a:p>
        </p:txBody>
      </p:sp>
      <p:sp>
        <p:nvSpPr>
          <p:cNvPr id="5" name="Footer Placeholder 4"/>
          <p:cNvSpPr>
            <a:spLocks noGrp="1"/>
          </p:cNvSpPr>
          <p:nvPr>
            <p:ph type="ftr" sz="quarter" idx="11"/>
          </p:nvPr>
        </p:nvSpPr>
        <p:spPr/>
        <p:txBody>
          <a:bodyPr/>
          <a:lstStyle/>
          <a:p>
            <a:r>
              <a:rPr lang="it-IT"/>
              <a:t>Nima Leclerc, San Francisco State University  </a:t>
            </a:r>
            <a:endParaRPr lang="en-US"/>
          </a:p>
        </p:txBody>
      </p:sp>
      <p:sp>
        <p:nvSpPr>
          <p:cNvPr id="6" name="Slide Number Placeholder 5"/>
          <p:cNvSpPr>
            <a:spLocks noGrp="1"/>
          </p:cNvSpPr>
          <p:nvPr>
            <p:ph type="sldNum" sz="quarter" idx="12"/>
          </p:nvPr>
        </p:nvSpPr>
        <p:spPr/>
        <p:txBody>
          <a:bodyPr/>
          <a:lstStyle/>
          <a:p>
            <a:fld id="{958622ED-780D-4B44-838E-548D62403451}" type="slidenum">
              <a:rPr lang="en-US" smtClean="0"/>
              <a:t>‹#›</a:t>
            </a:fld>
            <a:endParaRPr lang="en-US"/>
          </a:p>
        </p:txBody>
      </p:sp>
    </p:spTree>
    <p:extLst>
      <p:ext uri="{BB962C8B-B14F-4D97-AF65-F5344CB8AC3E}">
        <p14:creationId xmlns:p14="http://schemas.microsoft.com/office/powerpoint/2010/main" val="2224806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1F6935-74B1-403A-B0AA-366020EAEC1A}" type="datetime1">
              <a:rPr lang="en-US" smtClean="0"/>
              <a:t>8/1/2017</a:t>
            </a:fld>
            <a:endParaRPr lang="en-US"/>
          </a:p>
        </p:txBody>
      </p:sp>
      <p:sp>
        <p:nvSpPr>
          <p:cNvPr id="5" name="Footer Placeholder 4"/>
          <p:cNvSpPr>
            <a:spLocks noGrp="1"/>
          </p:cNvSpPr>
          <p:nvPr>
            <p:ph type="ftr" sz="quarter" idx="11"/>
          </p:nvPr>
        </p:nvSpPr>
        <p:spPr/>
        <p:txBody>
          <a:bodyPr/>
          <a:lstStyle/>
          <a:p>
            <a:r>
              <a:rPr lang="it-IT"/>
              <a:t>Nima Leclerc, San Francisco State University  </a:t>
            </a:r>
            <a:endParaRPr lang="en-US"/>
          </a:p>
        </p:txBody>
      </p:sp>
      <p:sp>
        <p:nvSpPr>
          <p:cNvPr id="6" name="Slide Number Placeholder 5"/>
          <p:cNvSpPr>
            <a:spLocks noGrp="1"/>
          </p:cNvSpPr>
          <p:nvPr>
            <p:ph type="sldNum" sz="quarter" idx="12"/>
          </p:nvPr>
        </p:nvSpPr>
        <p:spPr/>
        <p:txBody>
          <a:bodyPr/>
          <a:lstStyle/>
          <a:p>
            <a:fld id="{958622ED-780D-4B44-838E-548D62403451}" type="slidenum">
              <a:rPr lang="en-US" smtClean="0"/>
              <a:t>‹#›</a:t>
            </a:fld>
            <a:endParaRPr lang="en-US"/>
          </a:p>
        </p:txBody>
      </p:sp>
    </p:spTree>
    <p:extLst>
      <p:ext uri="{BB962C8B-B14F-4D97-AF65-F5344CB8AC3E}">
        <p14:creationId xmlns:p14="http://schemas.microsoft.com/office/powerpoint/2010/main" val="1932959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A2903-C268-4E0B-B6BC-D3D4642976DD}" type="datetime1">
              <a:rPr lang="en-US" smtClean="0"/>
              <a:t>8/1/2017</a:t>
            </a:fld>
            <a:endParaRPr lang="en-US"/>
          </a:p>
        </p:txBody>
      </p:sp>
      <p:sp>
        <p:nvSpPr>
          <p:cNvPr id="5" name="Footer Placeholder 4"/>
          <p:cNvSpPr>
            <a:spLocks noGrp="1"/>
          </p:cNvSpPr>
          <p:nvPr>
            <p:ph type="ftr" sz="quarter" idx="11"/>
          </p:nvPr>
        </p:nvSpPr>
        <p:spPr/>
        <p:txBody>
          <a:bodyPr/>
          <a:lstStyle/>
          <a:p>
            <a:r>
              <a:rPr lang="it-IT"/>
              <a:t>Nima Leclerc, San Francisco State University  </a:t>
            </a:r>
            <a:endParaRPr lang="en-US"/>
          </a:p>
        </p:txBody>
      </p:sp>
      <p:sp>
        <p:nvSpPr>
          <p:cNvPr id="6" name="Slide Number Placeholder 5"/>
          <p:cNvSpPr>
            <a:spLocks noGrp="1"/>
          </p:cNvSpPr>
          <p:nvPr>
            <p:ph type="sldNum" sz="quarter" idx="12"/>
          </p:nvPr>
        </p:nvSpPr>
        <p:spPr/>
        <p:txBody>
          <a:bodyPr/>
          <a:lstStyle/>
          <a:p>
            <a:fld id="{958622ED-780D-4B44-838E-548D62403451}" type="slidenum">
              <a:rPr lang="en-US" smtClean="0"/>
              <a:t>‹#›</a:t>
            </a:fld>
            <a:endParaRPr lang="en-US"/>
          </a:p>
        </p:txBody>
      </p:sp>
    </p:spTree>
    <p:extLst>
      <p:ext uri="{BB962C8B-B14F-4D97-AF65-F5344CB8AC3E}">
        <p14:creationId xmlns:p14="http://schemas.microsoft.com/office/powerpoint/2010/main" val="3787376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D7AAA40-AB1E-42D1-AEAE-1929937EA5B7}" type="datetime1">
              <a:rPr lang="en-US" smtClean="0"/>
              <a:t>8/1/2017</a:t>
            </a:fld>
            <a:endParaRPr lang="en-US"/>
          </a:p>
        </p:txBody>
      </p:sp>
      <p:sp>
        <p:nvSpPr>
          <p:cNvPr id="5" name="Footer Placeholder 4"/>
          <p:cNvSpPr>
            <a:spLocks noGrp="1"/>
          </p:cNvSpPr>
          <p:nvPr>
            <p:ph type="ftr" sz="quarter" idx="11"/>
          </p:nvPr>
        </p:nvSpPr>
        <p:spPr/>
        <p:txBody>
          <a:bodyPr/>
          <a:lstStyle/>
          <a:p>
            <a:r>
              <a:rPr lang="it-IT"/>
              <a:t>Nima Leclerc, San Francisco State University  </a:t>
            </a:r>
            <a:endParaRPr lang="en-US"/>
          </a:p>
        </p:txBody>
      </p:sp>
      <p:sp>
        <p:nvSpPr>
          <p:cNvPr id="6" name="Slide Number Placeholder 5"/>
          <p:cNvSpPr>
            <a:spLocks noGrp="1"/>
          </p:cNvSpPr>
          <p:nvPr>
            <p:ph type="sldNum" sz="quarter" idx="12"/>
          </p:nvPr>
        </p:nvSpPr>
        <p:spPr/>
        <p:txBody>
          <a:bodyPr/>
          <a:lstStyle/>
          <a:p>
            <a:fld id="{958622ED-780D-4B44-838E-548D62403451}" type="slidenum">
              <a:rPr lang="en-US" smtClean="0"/>
              <a:t>‹#›</a:t>
            </a:fld>
            <a:endParaRPr lang="en-US"/>
          </a:p>
        </p:txBody>
      </p:sp>
    </p:spTree>
    <p:extLst>
      <p:ext uri="{BB962C8B-B14F-4D97-AF65-F5344CB8AC3E}">
        <p14:creationId xmlns:p14="http://schemas.microsoft.com/office/powerpoint/2010/main" val="2700981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2403C6-E117-4DE2-A609-98D827403588}" type="datetime1">
              <a:rPr lang="en-US" smtClean="0"/>
              <a:t>8/1/2017</a:t>
            </a:fld>
            <a:endParaRPr lang="en-US"/>
          </a:p>
        </p:txBody>
      </p:sp>
      <p:sp>
        <p:nvSpPr>
          <p:cNvPr id="6" name="Footer Placeholder 5"/>
          <p:cNvSpPr>
            <a:spLocks noGrp="1"/>
          </p:cNvSpPr>
          <p:nvPr>
            <p:ph type="ftr" sz="quarter" idx="11"/>
          </p:nvPr>
        </p:nvSpPr>
        <p:spPr/>
        <p:txBody>
          <a:bodyPr/>
          <a:lstStyle/>
          <a:p>
            <a:r>
              <a:rPr lang="it-IT"/>
              <a:t>Nima Leclerc, San Francisco State University  </a:t>
            </a:r>
            <a:endParaRPr lang="en-US"/>
          </a:p>
        </p:txBody>
      </p:sp>
      <p:sp>
        <p:nvSpPr>
          <p:cNvPr id="7" name="Slide Number Placeholder 6"/>
          <p:cNvSpPr>
            <a:spLocks noGrp="1"/>
          </p:cNvSpPr>
          <p:nvPr>
            <p:ph type="sldNum" sz="quarter" idx="12"/>
          </p:nvPr>
        </p:nvSpPr>
        <p:spPr/>
        <p:txBody>
          <a:bodyPr/>
          <a:lstStyle/>
          <a:p>
            <a:fld id="{958622ED-780D-4B44-838E-548D62403451}" type="slidenum">
              <a:rPr lang="en-US" smtClean="0"/>
              <a:t>‹#›</a:t>
            </a:fld>
            <a:endParaRPr lang="en-US"/>
          </a:p>
        </p:txBody>
      </p:sp>
    </p:spTree>
    <p:extLst>
      <p:ext uri="{BB962C8B-B14F-4D97-AF65-F5344CB8AC3E}">
        <p14:creationId xmlns:p14="http://schemas.microsoft.com/office/powerpoint/2010/main" val="2567488312"/>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3C3BBBB-CB56-4BF1-A6CE-89E8CDB33D57}" type="datetime1">
              <a:rPr lang="en-US" smtClean="0"/>
              <a:t>8/1/2017</a:t>
            </a:fld>
            <a:endParaRPr lang="en-US"/>
          </a:p>
        </p:txBody>
      </p:sp>
      <p:sp>
        <p:nvSpPr>
          <p:cNvPr id="8" name="Footer Placeholder 7"/>
          <p:cNvSpPr>
            <a:spLocks noGrp="1"/>
          </p:cNvSpPr>
          <p:nvPr>
            <p:ph type="ftr" sz="quarter" idx="11"/>
          </p:nvPr>
        </p:nvSpPr>
        <p:spPr/>
        <p:txBody>
          <a:bodyPr/>
          <a:lstStyle/>
          <a:p>
            <a:r>
              <a:rPr lang="it-IT"/>
              <a:t>Nima Leclerc, San Francisco State University  </a:t>
            </a:r>
            <a:endParaRPr lang="en-US"/>
          </a:p>
        </p:txBody>
      </p:sp>
      <p:sp>
        <p:nvSpPr>
          <p:cNvPr id="9" name="Slide Number Placeholder 8"/>
          <p:cNvSpPr>
            <a:spLocks noGrp="1"/>
          </p:cNvSpPr>
          <p:nvPr>
            <p:ph type="sldNum" sz="quarter" idx="12"/>
          </p:nvPr>
        </p:nvSpPr>
        <p:spPr/>
        <p:txBody>
          <a:bodyPr/>
          <a:lstStyle/>
          <a:p>
            <a:fld id="{958622ED-780D-4B44-838E-548D62403451}" type="slidenum">
              <a:rPr lang="en-US" smtClean="0"/>
              <a:t>‹#›</a:t>
            </a:fld>
            <a:endParaRPr lang="en-US"/>
          </a:p>
        </p:txBody>
      </p:sp>
    </p:spTree>
    <p:extLst>
      <p:ext uri="{BB962C8B-B14F-4D97-AF65-F5344CB8AC3E}">
        <p14:creationId xmlns:p14="http://schemas.microsoft.com/office/powerpoint/2010/main" val="2527864924"/>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5B035E-4C32-40B3-B90C-790F121FF8A6}" type="datetime1">
              <a:rPr lang="en-US" smtClean="0"/>
              <a:t>8/1/2017</a:t>
            </a:fld>
            <a:endParaRPr lang="en-US"/>
          </a:p>
        </p:txBody>
      </p:sp>
      <p:sp>
        <p:nvSpPr>
          <p:cNvPr id="4" name="Footer Placeholder 3"/>
          <p:cNvSpPr>
            <a:spLocks noGrp="1"/>
          </p:cNvSpPr>
          <p:nvPr>
            <p:ph type="ftr" sz="quarter" idx="11"/>
          </p:nvPr>
        </p:nvSpPr>
        <p:spPr/>
        <p:txBody>
          <a:bodyPr/>
          <a:lstStyle/>
          <a:p>
            <a:r>
              <a:rPr lang="it-IT"/>
              <a:t>Nima Leclerc, San Francisco State University  </a:t>
            </a:r>
            <a:endParaRPr lang="en-US"/>
          </a:p>
        </p:txBody>
      </p:sp>
      <p:sp>
        <p:nvSpPr>
          <p:cNvPr id="5" name="Slide Number Placeholder 4"/>
          <p:cNvSpPr>
            <a:spLocks noGrp="1"/>
          </p:cNvSpPr>
          <p:nvPr>
            <p:ph type="sldNum" sz="quarter" idx="12"/>
          </p:nvPr>
        </p:nvSpPr>
        <p:spPr/>
        <p:txBody>
          <a:bodyPr/>
          <a:lstStyle/>
          <a:p>
            <a:fld id="{958622ED-780D-4B44-838E-548D62403451}" type="slidenum">
              <a:rPr lang="en-US" smtClean="0"/>
              <a:t>‹#›</a:t>
            </a:fld>
            <a:endParaRPr lang="en-US"/>
          </a:p>
        </p:txBody>
      </p:sp>
    </p:spTree>
    <p:extLst>
      <p:ext uri="{BB962C8B-B14F-4D97-AF65-F5344CB8AC3E}">
        <p14:creationId xmlns:p14="http://schemas.microsoft.com/office/powerpoint/2010/main" val="4250342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5D7887-7DD4-45A1-8C69-A5DC908A3E29}" type="datetime1">
              <a:rPr lang="en-US" smtClean="0"/>
              <a:t>8/1/2017</a:t>
            </a:fld>
            <a:endParaRPr lang="en-US"/>
          </a:p>
        </p:txBody>
      </p:sp>
      <p:sp>
        <p:nvSpPr>
          <p:cNvPr id="3" name="Footer Placeholder 2"/>
          <p:cNvSpPr>
            <a:spLocks noGrp="1"/>
          </p:cNvSpPr>
          <p:nvPr>
            <p:ph type="ftr" sz="quarter" idx="11"/>
          </p:nvPr>
        </p:nvSpPr>
        <p:spPr/>
        <p:txBody>
          <a:bodyPr/>
          <a:lstStyle/>
          <a:p>
            <a:r>
              <a:rPr lang="it-IT"/>
              <a:t>Nima Leclerc, San Francisco State University  </a:t>
            </a:r>
            <a:endParaRPr lang="en-US"/>
          </a:p>
        </p:txBody>
      </p:sp>
      <p:sp>
        <p:nvSpPr>
          <p:cNvPr id="4" name="Slide Number Placeholder 3"/>
          <p:cNvSpPr>
            <a:spLocks noGrp="1"/>
          </p:cNvSpPr>
          <p:nvPr>
            <p:ph type="sldNum" sz="quarter" idx="12"/>
          </p:nvPr>
        </p:nvSpPr>
        <p:spPr/>
        <p:txBody>
          <a:bodyPr/>
          <a:lstStyle/>
          <a:p>
            <a:fld id="{958622ED-780D-4B44-838E-548D62403451}" type="slidenum">
              <a:rPr lang="en-US" smtClean="0"/>
              <a:t>‹#›</a:t>
            </a:fld>
            <a:endParaRPr lang="en-US"/>
          </a:p>
        </p:txBody>
      </p:sp>
    </p:spTree>
    <p:extLst>
      <p:ext uri="{BB962C8B-B14F-4D97-AF65-F5344CB8AC3E}">
        <p14:creationId xmlns:p14="http://schemas.microsoft.com/office/powerpoint/2010/main" val="1261112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AC87D05-D56C-48B7-88B7-46C1F5C4B71E}" type="datetime1">
              <a:rPr lang="en-US" smtClean="0"/>
              <a:t>8/1/2017</a:t>
            </a:fld>
            <a:endParaRPr lang="en-US"/>
          </a:p>
        </p:txBody>
      </p:sp>
      <p:sp>
        <p:nvSpPr>
          <p:cNvPr id="6" name="Footer Placeholder 5"/>
          <p:cNvSpPr>
            <a:spLocks noGrp="1"/>
          </p:cNvSpPr>
          <p:nvPr>
            <p:ph type="ftr" sz="quarter" idx="11"/>
          </p:nvPr>
        </p:nvSpPr>
        <p:spPr/>
        <p:txBody>
          <a:bodyPr/>
          <a:lstStyle/>
          <a:p>
            <a:r>
              <a:rPr lang="it-IT"/>
              <a:t>Nima Leclerc, San Francisco State University  </a:t>
            </a:r>
            <a:endParaRPr lang="en-US"/>
          </a:p>
        </p:txBody>
      </p:sp>
      <p:sp>
        <p:nvSpPr>
          <p:cNvPr id="7" name="Slide Number Placeholder 6"/>
          <p:cNvSpPr>
            <a:spLocks noGrp="1"/>
          </p:cNvSpPr>
          <p:nvPr>
            <p:ph type="sldNum" sz="quarter" idx="12"/>
          </p:nvPr>
        </p:nvSpPr>
        <p:spPr/>
        <p:txBody>
          <a:bodyPr/>
          <a:lstStyle/>
          <a:p>
            <a:fld id="{958622ED-780D-4B44-838E-548D62403451}" type="slidenum">
              <a:rPr lang="en-US" smtClean="0"/>
              <a:t>‹#›</a:t>
            </a:fld>
            <a:endParaRPr lang="en-US"/>
          </a:p>
        </p:txBody>
      </p:sp>
    </p:spTree>
    <p:extLst>
      <p:ext uri="{BB962C8B-B14F-4D97-AF65-F5344CB8AC3E}">
        <p14:creationId xmlns:p14="http://schemas.microsoft.com/office/powerpoint/2010/main" val="1034626940"/>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FF99A78-30F4-483A-8C0E-CEFE3EC0410D}" type="datetime1">
              <a:rPr lang="en-US" smtClean="0"/>
              <a:t>8/1/2017</a:t>
            </a:fld>
            <a:endParaRPr lang="en-US"/>
          </a:p>
        </p:txBody>
      </p:sp>
      <p:sp>
        <p:nvSpPr>
          <p:cNvPr id="6" name="Footer Placeholder 5"/>
          <p:cNvSpPr>
            <a:spLocks noGrp="1"/>
          </p:cNvSpPr>
          <p:nvPr>
            <p:ph type="ftr" sz="quarter" idx="11"/>
          </p:nvPr>
        </p:nvSpPr>
        <p:spPr/>
        <p:txBody>
          <a:bodyPr/>
          <a:lstStyle/>
          <a:p>
            <a:r>
              <a:rPr lang="it-IT"/>
              <a:t>Nima Leclerc, San Francisco State University  </a:t>
            </a:r>
            <a:endParaRPr lang="en-US"/>
          </a:p>
        </p:txBody>
      </p:sp>
      <p:sp>
        <p:nvSpPr>
          <p:cNvPr id="7" name="Slide Number Placeholder 6"/>
          <p:cNvSpPr>
            <a:spLocks noGrp="1"/>
          </p:cNvSpPr>
          <p:nvPr>
            <p:ph type="sldNum" sz="quarter" idx="12"/>
          </p:nvPr>
        </p:nvSpPr>
        <p:spPr/>
        <p:txBody>
          <a:bodyPr/>
          <a:lstStyle/>
          <a:p>
            <a:fld id="{958622ED-780D-4B44-838E-548D62403451}" type="slidenum">
              <a:rPr lang="en-US" smtClean="0"/>
              <a:t>‹#›</a:t>
            </a:fld>
            <a:endParaRPr lang="en-US"/>
          </a:p>
        </p:txBody>
      </p:sp>
    </p:spTree>
    <p:extLst>
      <p:ext uri="{BB962C8B-B14F-4D97-AF65-F5344CB8AC3E}">
        <p14:creationId xmlns:p14="http://schemas.microsoft.com/office/powerpoint/2010/main" val="2218707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5FEAF-2285-4D7D-AB6D-8B8666FD48D5}" type="datetime1">
              <a:rPr lang="en-US" smtClean="0"/>
              <a:t>8/1/2017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a:t>Nima Leclerc, San Francisco State University  </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8622ED-780D-4B44-838E-548D62403451}" type="slidenum">
              <a:rPr lang="en-US" smtClean="0"/>
              <a:t>‹#›</a:t>
            </a:fld>
            <a:endParaRPr lang="en-US"/>
          </a:p>
        </p:txBody>
      </p:sp>
    </p:spTree>
    <p:extLst>
      <p:ext uri="{BB962C8B-B14F-4D97-AF65-F5344CB8AC3E}">
        <p14:creationId xmlns:p14="http://schemas.microsoft.com/office/powerpoint/2010/main" val="80157403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3.mp4"/><Relationship Id="rId7" Type="http://schemas.openxmlformats.org/officeDocument/2006/relationships/image" Target="../media/image1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11.xml"/><Relationship Id="rId5" Type="http://schemas.openxmlformats.org/officeDocument/2006/relationships/slideLayout" Target="../slideLayouts/slideLayout7.xml"/><Relationship Id="rId4" Type="http://schemas.openxmlformats.org/officeDocument/2006/relationships/video" Target="../media/media3.mp4"/></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emf"/><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emf"/><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2.e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4.png"/><Relationship Id="rId7"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5.jpg"/><Relationship Id="rId4" Type="http://schemas.openxmlformats.org/officeDocument/2006/relationships/hyperlink" Target="mailto:nlecler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emf"/><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em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video" Target="../media/media1.mp4"/><Relationship Id="rId7" Type="http://schemas.openxmlformats.org/officeDocument/2006/relationships/image" Target="../media/image10.jpeg"/><Relationship Id="rId2" Type="http://schemas.microsoft.com/office/2007/relationships/media" Target="../media/media1.mp4"/><Relationship Id="rId1" Type="http://schemas.openxmlformats.org/officeDocument/2006/relationships/tags" Target="../tags/tag3.xml"/><Relationship Id="rId6" Type="http://schemas.openxmlformats.org/officeDocument/2006/relationships/image" Target="../media/image90.png"/><Relationship Id="rId5" Type="http://schemas.openxmlformats.org/officeDocument/2006/relationships/notesSlide" Target="../notesSlides/notesSlide7.xml"/><Relationship Id="rId4" Type="http://schemas.openxmlformats.org/officeDocument/2006/relationships/slideLayout" Target="../slideLayouts/slideLayout6.xml"/><Relationship Id="rId9"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em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extLst>
              <a:ext uri="{28A0092B-C50C-407E-A947-70E740481C1C}">
                <a14:useLocalDpi xmlns:a14="http://schemas.microsoft.com/office/drawing/2010/main" val="0"/>
              </a:ext>
            </a:extLst>
          </a:blip>
          <a:tile tx="0" ty="0" sx="100000" sy="100000" flip="none" algn="tl"/>
        </a:blipFill>
        <a:effectLst/>
      </p:bgPr>
    </p:bg>
    <p:spTree>
      <p:nvGrpSpPr>
        <p:cNvPr id="1" name=""/>
        <p:cNvGrpSpPr/>
        <p:nvPr/>
      </p:nvGrpSpPr>
      <p:grpSpPr>
        <a:xfrm>
          <a:off x="0" y="0"/>
          <a:ext cx="0" cy="0"/>
          <a:chOff x="0" y="0"/>
          <a:chExt cx="0" cy="0"/>
        </a:xfrm>
      </p:grpSpPr>
      <p:sp>
        <p:nvSpPr>
          <p:cNvPr id="9" name="Title 1"/>
          <p:cNvSpPr txBox="1">
            <a:spLocks/>
          </p:cNvSpPr>
          <p:nvPr/>
        </p:nvSpPr>
        <p:spPr>
          <a:xfrm>
            <a:off x="396513" y="1931045"/>
            <a:ext cx="10600010" cy="1308303"/>
          </a:xfrm>
          <a:prstGeom prst="rect">
            <a:avLst/>
          </a:prstGeom>
        </p:spPr>
        <p:txBody>
          <a:bodyPr lIns="45707" tIns="22853" rIns="45707" bIns="22853"/>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a:lnSpc>
                <a:spcPct val="90000"/>
              </a:lnSpc>
              <a:tabLst>
                <a:tab pos="2491438" algn="l"/>
              </a:tabLst>
            </a:pPr>
            <a:r>
              <a:rPr lang="en-US" sz="3200" dirty="0">
                <a:latin typeface="Garamond" panose="02020404030301010803" pitchFamily="18" charset="0"/>
              </a:rPr>
              <a:t>Understanding ionic Li diffusion in crystalline Li</a:t>
            </a:r>
            <a:r>
              <a:rPr lang="en-US" sz="3200" baseline="-25000" dirty="0">
                <a:latin typeface="Garamond" panose="02020404030301010803" pitchFamily="18" charset="0"/>
              </a:rPr>
              <a:t>3</a:t>
            </a:r>
            <a:r>
              <a:rPr lang="en-US" sz="3200" dirty="0">
                <a:latin typeface="Garamond" panose="02020404030301010803" pitchFamily="18" charset="0"/>
              </a:rPr>
              <a:t>PS</a:t>
            </a:r>
            <a:r>
              <a:rPr lang="en-US" sz="3200" baseline="-25000" dirty="0">
                <a:latin typeface="Garamond" panose="02020404030301010803" pitchFamily="18" charset="0"/>
              </a:rPr>
              <a:t>4</a:t>
            </a:r>
            <a:r>
              <a:rPr lang="en-US" sz="3200" dirty="0">
                <a:latin typeface="Garamond" panose="02020404030301010803" pitchFamily="18" charset="0"/>
              </a:rPr>
              <a:t> and Li</a:t>
            </a:r>
            <a:r>
              <a:rPr lang="en-US" sz="3200" baseline="-25000" dirty="0">
                <a:latin typeface="Garamond" panose="02020404030301010803" pitchFamily="18" charset="0"/>
              </a:rPr>
              <a:t>10</a:t>
            </a:r>
            <a:r>
              <a:rPr lang="en-US" sz="3200" dirty="0">
                <a:latin typeface="Garamond" panose="02020404030301010803" pitchFamily="18" charset="0"/>
              </a:rPr>
              <a:t>GeP</a:t>
            </a:r>
            <a:r>
              <a:rPr lang="en-US" sz="3200" baseline="-25000" dirty="0">
                <a:latin typeface="Garamond" panose="02020404030301010803" pitchFamily="18" charset="0"/>
              </a:rPr>
              <a:t>2</a:t>
            </a:r>
            <a:r>
              <a:rPr lang="en-US" sz="3200" dirty="0">
                <a:latin typeface="Garamond" panose="02020404030301010803" pitchFamily="18" charset="0"/>
              </a:rPr>
              <a:t>S</a:t>
            </a:r>
            <a:r>
              <a:rPr lang="en-US" sz="3200" baseline="-25000" dirty="0">
                <a:latin typeface="Garamond" panose="02020404030301010803" pitchFamily="18" charset="0"/>
              </a:rPr>
              <a:t>12</a:t>
            </a:r>
            <a:r>
              <a:rPr lang="en-US" sz="3200" dirty="0">
                <a:latin typeface="Garamond" panose="02020404030301010803" pitchFamily="18" charset="0"/>
              </a:rPr>
              <a:t> solid electrolytes, via </a:t>
            </a:r>
            <a:r>
              <a:rPr lang="en-US" sz="3200" i="1" dirty="0">
                <a:latin typeface="Garamond" panose="02020404030301010803" pitchFamily="18" charset="0"/>
              </a:rPr>
              <a:t>ab-initio</a:t>
            </a:r>
            <a:r>
              <a:rPr lang="en-US" sz="3200" dirty="0">
                <a:latin typeface="Garamond" panose="02020404030301010803" pitchFamily="18" charset="0"/>
              </a:rPr>
              <a:t> simulations</a:t>
            </a:r>
          </a:p>
          <a:p>
            <a:pPr>
              <a:lnSpc>
                <a:spcPct val="90000"/>
              </a:lnSpc>
              <a:tabLst>
                <a:tab pos="2491438" algn="l"/>
              </a:tabLst>
            </a:pPr>
            <a:endParaRPr lang="en-US" sz="3200" dirty="0">
              <a:latin typeface="Garamond" panose="02020404030301010803" pitchFamily="18" charset="0"/>
            </a:endParaRPr>
          </a:p>
          <a:p>
            <a:r>
              <a:rPr lang="en-US" sz="2800" b="1" dirty="0">
                <a:latin typeface="Garamond" panose="02020404030301010803" pitchFamily="18" charset="0"/>
              </a:rPr>
              <a:t>Nima Leclerc, Alex Hall, and Nicole </a:t>
            </a:r>
            <a:r>
              <a:rPr lang="en-US" sz="2800" b="1" dirty="0" err="1">
                <a:latin typeface="Garamond" panose="02020404030301010803" pitchFamily="18" charset="0"/>
              </a:rPr>
              <a:t>Adelstein</a:t>
            </a:r>
            <a:r>
              <a:rPr lang="en-US" sz="2800" b="1" dirty="0">
                <a:latin typeface="Garamond" panose="02020404030301010803" pitchFamily="18" charset="0"/>
              </a:rPr>
              <a:t> </a:t>
            </a:r>
          </a:p>
          <a:p>
            <a:r>
              <a:rPr lang="en-US" sz="2800" i="1" dirty="0">
                <a:latin typeface="Garamond" panose="02020404030301010803" pitchFamily="18" charset="0"/>
              </a:rPr>
              <a:t>School of Engineering </a:t>
            </a:r>
          </a:p>
          <a:p>
            <a:r>
              <a:rPr lang="en-US" sz="2800" i="1" dirty="0">
                <a:latin typeface="Garamond" panose="02020404030301010803" pitchFamily="18" charset="0"/>
              </a:rPr>
              <a:t>Department of Chemistry and Biochemistry</a:t>
            </a:r>
          </a:p>
          <a:p>
            <a:r>
              <a:rPr lang="en-US" sz="2800" i="1" dirty="0">
                <a:latin typeface="Garamond" panose="02020404030301010803" pitchFamily="18" charset="0"/>
              </a:rPr>
              <a:t>San Francisco State University</a:t>
            </a:r>
          </a:p>
          <a:p>
            <a:r>
              <a:rPr lang="en-US" sz="2800" dirty="0">
                <a:latin typeface="Garamond" panose="02020404030301010803" pitchFamily="18" charset="0"/>
              </a:rPr>
              <a:t>nlecler1@mail.sfsu.edu</a:t>
            </a:r>
          </a:p>
        </p:txBody>
      </p:sp>
      <p:pic>
        <p:nvPicPr>
          <p:cNvPr id="3" name="Picture 2" descr="Shield for San Francisco State University" title="Shield for San Francisco State Universit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342" y="62883"/>
            <a:ext cx="1826952" cy="1826952"/>
          </a:xfrm>
          <a:prstGeom prst="rect">
            <a:avLst/>
          </a:prstGeom>
        </p:spPr>
      </p:pic>
      <p:pic>
        <p:nvPicPr>
          <p:cNvPr id="6146" name="Picture 2" descr="Image result for american chemical society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1494" y="5893817"/>
            <a:ext cx="3240505" cy="96418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it-IT"/>
              <a:t>Nima Leclerc, San Francisco State University  </a:t>
            </a:r>
            <a:endParaRPr lang="en-US"/>
          </a:p>
        </p:txBody>
      </p:sp>
      <p:sp>
        <p:nvSpPr>
          <p:cNvPr id="4" name="Slide Number Placeholder 3"/>
          <p:cNvSpPr>
            <a:spLocks noGrp="1"/>
          </p:cNvSpPr>
          <p:nvPr>
            <p:ph type="sldNum" sz="quarter" idx="12"/>
          </p:nvPr>
        </p:nvSpPr>
        <p:spPr/>
        <p:txBody>
          <a:bodyPr/>
          <a:lstStyle/>
          <a:p>
            <a:fld id="{958622ED-780D-4B44-838E-548D62403451}" type="slidenum">
              <a:rPr lang="en-US" smtClean="0"/>
              <a:t>0</a:t>
            </a:fld>
            <a:endParaRPr lang="en-US"/>
          </a:p>
        </p:txBody>
      </p:sp>
      <p:pic>
        <p:nvPicPr>
          <p:cNvPr id="7" name="Picture 6"/>
          <p:cNvPicPr>
            <a:picLocks noChangeAspect="1"/>
          </p:cNvPicPr>
          <p:nvPr/>
        </p:nvPicPr>
        <p:blipFill>
          <a:blip r:embed="rId6"/>
          <a:stretch>
            <a:fillRect/>
          </a:stretch>
        </p:blipFill>
        <p:spPr>
          <a:xfrm>
            <a:off x="6438808" y="337830"/>
            <a:ext cx="2776039" cy="1388020"/>
          </a:xfrm>
          <a:prstGeom prst="rect">
            <a:avLst/>
          </a:prstGeom>
        </p:spPr>
      </p:pic>
    </p:spTree>
    <p:extLst>
      <p:ext uri="{BB962C8B-B14F-4D97-AF65-F5344CB8AC3E}">
        <p14:creationId xmlns:p14="http://schemas.microsoft.com/office/powerpoint/2010/main" val="1622698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468327" y="6421157"/>
            <a:ext cx="4114800" cy="365125"/>
          </a:xfrm>
        </p:spPr>
        <p:txBody>
          <a:bodyPr/>
          <a:lstStyle/>
          <a:p>
            <a:r>
              <a:rPr lang="en-US" sz="1400" b="1" dirty="0">
                <a:solidFill>
                  <a:schemeClr val="tx1"/>
                </a:solidFill>
                <a:latin typeface="Times New Roman" panose="02020603050405020304" pitchFamily="18" charset="0"/>
                <a:cs typeface="Times New Roman" panose="02020603050405020304" pitchFamily="18" charset="0"/>
              </a:rPr>
              <a:t>Nima Leclerc, San Francisco State University </a:t>
            </a:r>
          </a:p>
          <a:p>
            <a:endParaRPr lang="en-US" dirty="0"/>
          </a:p>
        </p:txBody>
      </p:sp>
      <p:sp>
        <p:nvSpPr>
          <p:cNvPr id="3" name="Slide Number Placeholder 2"/>
          <p:cNvSpPr>
            <a:spLocks noGrp="1"/>
          </p:cNvSpPr>
          <p:nvPr>
            <p:ph type="sldNum" sz="quarter" idx="12"/>
          </p:nvPr>
        </p:nvSpPr>
        <p:spPr/>
        <p:txBody>
          <a:bodyPr/>
          <a:lstStyle/>
          <a:p>
            <a:fld id="{958622ED-780D-4B44-838E-548D62403451}" type="slidenum">
              <a:rPr lang="en-US" smtClean="0"/>
              <a:t>9</a:t>
            </a:fld>
            <a:endParaRPr lang="en-US" dirty="0"/>
          </a:p>
        </p:txBody>
      </p:sp>
      <p:sp>
        <p:nvSpPr>
          <p:cNvPr id="4" name="TextBox 3"/>
          <p:cNvSpPr txBox="1"/>
          <p:nvPr/>
        </p:nvSpPr>
        <p:spPr>
          <a:xfrm>
            <a:off x="352374" y="141562"/>
            <a:ext cx="1170246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Do the 1D channels cause the higher diffusivity? </a:t>
            </a:r>
          </a:p>
        </p:txBody>
      </p:sp>
      <p:sp>
        <p:nvSpPr>
          <p:cNvPr id="9" name="TextBox 8"/>
          <p:cNvSpPr txBox="1"/>
          <p:nvPr/>
        </p:nvSpPr>
        <p:spPr>
          <a:xfrm>
            <a:off x="279736" y="1011701"/>
            <a:ext cx="1071157" cy="523220"/>
          </a:xfrm>
          <a:prstGeom prst="rect">
            <a:avLst/>
          </a:prstGeom>
          <a:noFill/>
        </p:spPr>
        <p:txBody>
          <a:bodyPr wrap="square" rtlCol="0">
            <a:spAutoFit/>
          </a:bodyPr>
          <a:lstStyle/>
          <a:p>
            <a:r>
              <a:rPr lang="en-US" sz="2800" b="1" dirty="0">
                <a:solidFill>
                  <a:srgbClr val="002060"/>
                </a:solidFill>
                <a:latin typeface="Times New Roman" charset="0"/>
                <a:ea typeface="Times New Roman" charset="0"/>
                <a:cs typeface="Times New Roman" charset="0"/>
              </a:rPr>
              <a:t>LPS</a:t>
            </a:r>
          </a:p>
        </p:txBody>
      </p:sp>
      <p:sp>
        <p:nvSpPr>
          <p:cNvPr id="11" name="TextBox 10"/>
          <p:cNvSpPr txBox="1"/>
          <p:nvPr/>
        </p:nvSpPr>
        <p:spPr>
          <a:xfrm>
            <a:off x="3370597" y="985717"/>
            <a:ext cx="1122423" cy="523220"/>
          </a:xfrm>
          <a:prstGeom prst="rect">
            <a:avLst/>
          </a:prstGeom>
          <a:noFill/>
        </p:spPr>
        <p:txBody>
          <a:bodyPr wrap="none" rtlCol="0">
            <a:spAutoFit/>
          </a:bodyPr>
          <a:lstStyle/>
          <a:p>
            <a:r>
              <a:rPr lang="en-US" sz="2800" b="1" dirty="0">
                <a:solidFill>
                  <a:srgbClr val="002060"/>
                </a:solidFill>
                <a:latin typeface="Times New Roman" charset="0"/>
                <a:ea typeface="Times New Roman" charset="0"/>
                <a:cs typeface="Times New Roman" charset="0"/>
              </a:rPr>
              <a:t>LGPS</a:t>
            </a:r>
          </a:p>
        </p:txBody>
      </p:sp>
      <p:sp>
        <p:nvSpPr>
          <p:cNvPr id="15" name="TextBox 14"/>
          <p:cNvSpPr txBox="1"/>
          <p:nvPr/>
        </p:nvSpPr>
        <p:spPr>
          <a:xfrm>
            <a:off x="3648290" y="4858105"/>
            <a:ext cx="2443298" cy="461665"/>
          </a:xfrm>
          <a:prstGeom prst="rect">
            <a:avLst/>
          </a:prstGeom>
          <a:noFill/>
        </p:spPr>
        <p:txBody>
          <a:bodyPr wrap="none" rtlCol="0">
            <a:spAutoFit/>
          </a:bodyPr>
          <a:lstStyle/>
          <a:p>
            <a:r>
              <a:rPr lang="en-US" sz="2400" b="1" dirty="0">
                <a:solidFill>
                  <a:srgbClr val="0070C0"/>
                </a:solidFill>
                <a:latin typeface="Times New Roman" panose="02020603050405020304" pitchFamily="18" charset="0"/>
                <a:cs typeface="Times New Roman" panose="02020603050405020304" pitchFamily="18" charset="0"/>
              </a:rPr>
              <a:t>Fast </a:t>
            </a:r>
            <a:r>
              <a:rPr lang="en-US" sz="2400" b="1">
                <a:solidFill>
                  <a:srgbClr val="0070C0"/>
                </a:solidFill>
                <a:latin typeface="Times New Roman" panose="02020603050405020304" pitchFamily="18" charset="0"/>
                <a:cs typeface="Times New Roman" panose="02020603050405020304" pitchFamily="18" charset="0"/>
              </a:rPr>
              <a:t>1D diffusion</a:t>
            </a:r>
            <a:endParaRPr lang="en-US" sz="2400" b="1" dirty="0">
              <a:solidFill>
                <a:srgbClr val="0070C0"/>
              </a:solidFill>
              <a:latin typeface="Times New Roman" panose="02020603050405020304" pitchFamily="18" charset="0"/>
              <a:cs typeface="Times New Roman" panose="02020603050405020304" pitchFamily="18" charset="0"/>
            </a:endParaRPr>
          </a:p>
        </p:txBody>
      </p:sp>
      <p:sp>
        <p:nvSpPr>
          <p:cNvPr id="16" name="TextBox 15"/>
          <p:cNvSpPr txBox="1"/>
          <p:nvPr/>
        </p:nvSpPr>
        <p:spPr>
          <a:xfrm>
            <a:off x="572965" y="4853751"/>
            <a:ext cx="2221377" cy="830997"/>
          </a:xfrm>
          <a:prstGeom prst="rect">
            <a:avLst/>
          </a:prstGeom>
          <a:noFill/>
        </p:spPr>
        <p:txBody>
          <a:bodyPr wrap="none" rtlCol="0">
            <a:spAutoFit/>
          </a:bodyPr>
          <a:lstStyle/>
          <a:p>
            <a:r>
              <a:rPr lang="en-US" sz="2400" b="1">
                <a:solidFill>
                  <a:srgbClr val="0070C0"/>
                </a:solidFill>
                <a:latin typeface="Times New Roman" panose="02020603050405020304" pitchFamily="18" charset="0"/>
                <a:cs typeface="Times New Roman" panose="02020603050405020304" pitchFamily="18" charset="0"/>
              </a:rPr>
              <a:t>Predominantly </a:t>
            </a:r>
            <a:br>
              <a:rPr lang="en-US" sz="2400" b="1">
                <a:solidFill>
                  <a:srgbClr val="0070C0"/>
                </a:solidFill>
                <a:latin typeface="Times New Roman" panose="02020603050405020304" pitchFamily="18" charset="0"/>
                <a:cs typeface="Times New Roman" panose="02020603050405020304" pitchFamily="18" charset="0"/>
              </a:rPr>
            </a:br>
            <a:r>
              <a:rPr lang="en-US" sz="2400" b="1">
                <a:solidFill>
                  <a:srgbClr val="0070C0"/>
                </a:solidFill>
                <a:latin typeface="Times New Roman" panose="02020603050405020304" pitchFamily="18" charset="0"/>
                <a:cs typeface="Times New Roman" panose="02020603050405020304" pitchFamily="18" charset="0"/>
              </a:rPr>
              <a:t>3D </a:t>
            </a:r>
            <a:r>
              <a:rPr lang="en-US" sz="2400" b="1" dirty="0">
                <a:solidFill>
                  <a:srgbClr val="0070C0"/>
                </a:solidFill>
                <a:latin typeface="Times New Roman" panose="02020603050405020304" pitchFamily="18" charset="0"/>
                <a:cs typeface="Times New Roman" panose="02020603050405020304" pitchFamily="18" charset="0"/>
              </a:rPr>
              <a:t>diffusion</a:t>
            </a:r>
          </a:p>
        </p:txBody>
      </p:sp>
      <p:sp>
        <p:nvSpPr>
          <p:cNvPr id="17" name="TextBox 16"/>
          <p:cNvSpPr txBox="1"/>
          <p:nvPr/>
        </p:nvSpPr>
        <p:spPr>
          <a:xfrm>
            <a:off x="6654396" y="1168847"/>
            <a:ext cx="5439708" cy="452431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Similarities and differences:</a:t>
            </a:r>
          </a:p>
          <a:p>
            <a:pPr marL="241300" indent="-241300">
              <a:buFont typeface="Arial" charset="0"/>
              <a:buChar char="•"/>
            </a:pPr>
            <a:r>
              <a:rPr lang="en-US" sz="2400" dirty="0">
                <a:solidFill>
                  <a:srgbClr val="002060"/>
                </a:solidFill>
                <a:latin typeface="Times New Roman" panose="02020603050405020304" pitchFamily="18" charset="0"/>
                <a:cs typeface="Times New Roman" panose="02020603050405020304" pitchFamily="18" charset="0"/>
              </a:rPr>
              <a:t>Disconnected </a:t>
            </a:r>
            <a:r>
              <a:rPr lang="en-US" sz="2400" dirty="0" err="1">
                <a:solidFill>
                  <a:srgbClr val="002060"/>
                </a:solidFill>
                <a:latin typeface="Times New Roman" panose="02020603050405020304" pitchFamily="18" charset="0"/>
                <a:cs typeface="Times New Roman" panose="02020603050405020304" pitchFamily="18" charset="0"/>
              </a:rPr>
              <a:t>tetrahedra</a:t>
            </a:r>
            <a:r>
              <a:rPr lang="en-US" sz="2400" dirty="0">
                <a:solidFill>
                  <a:srgbClr val="002060"/>
                </a:solidFill>
                <a:latin typeface="Times New Roman" panose="02020603050405020304" pitchFamily="18" charset="0"/>
                <a:cs typeface="Times New Roman" panose="02020603050405020304" pitchFamily="18" charset="0"/>
              </a:rPr>
              <a:t>, </a:t>
            </a:r>
            <a:br>
              <a:rPr lang="en-US" sz="2400" dirty="0">
                <a:solidFill>
                  <a:srgbClr val="002060"/>
                </a:solidFill>
                <a:latin typeface="Times New Roman" panose="02020603050405020304" pitchFamily="18" charset="0"/>
                <a:cs typeface="Times New Roman" panose="02020603050405020304" pitchFamily="18" charset="0"/>
              </a:rPr>
            </a:br>
            <a:r>
              <a:rPr lang="en-US" sz="2400" dirty="0">
                <a:solidFill>
                  <a:srgbClr val="002060"/>
                </a:solidFill>
                <a:latin typeface="Times New Roman" panose="02020603050405020304" pitchFamily="18" charset="0"/>
                <a:cs typeface="Times New Roman" panose="02020603050405020304" pitchFamily="18" charset="0"/>
              </a:rPr>
              <a:t>But in LGPS: substitute Ge</a:t>
            </a:r>
            <a:r>
              <a:rPr lang="en-US" sz="2400" baseline="30000" dirty="0">
                <a:solidFill>
                  <a:srgbClr val="002060"/>
                </a:solidFill>
                <a:latin typeface="Times New Roman" panose="02020603050405020304" pitchFamily="18" charset="0"/>
                <a:cs typeface="Times New Roman" panose="02020603050405020304" pitchFamily="18" charset="0"/>
              </a:rPr>
              <a:t>4+</a:t>
            </a:r>
            <a:r>
              <a:rPr lang="en-US" sz="2400" dirty="0">
                <a:solidFill>
                  <a:srgbClr val="002060"/>
                </a:solidFill>
                <a:latin typeface="Times New Roman" panose="02020603050405020304" pitchFamily="18" charset="0"/>
                <a:cs typeface="Times New Roman" panose="02020603050405020304" pitchFamily="18" charset="0"/>
              </a:rPr>
              <a:t> for P</a:t>
            </a:r>
            <a:r>
              <a:rPr lang="en-US" sz="2400" baseline="30000" dirty="0">
                <a:solidFill>
                  <a:srgbClr val="002060"/>
                </a:solidFill>
                <a:latin typeface="Times New Roman" panose="02020603050405020304" pitchFamily="18" charset="0"/>
                <a:cs typeface="Times New Roman" panose="02020603050405020304" pitchFamily="18" charset="0"/>
              </a:rPr>
              <a:t>5+</a:t>
            </a:r>
            <a:r>
              <a:rPr lang="en-US" sz="2400" dirty="0">
                <a:solidFill>
                  <a:srgbClr val="002060"/>
                </a:solidFill>
                <a:latin typeface="Times New Roman" panose="02020603050405020304" pitchFamily="18" charset="0"/>
                <a:cs typeface="Times New Roman" panose="02020603050405020304" pitchFamily="18" charset="0"/>
              </a:rPr>
              <a:t>, which improves Li</a:t>
            </a:r>
            <a:r>
              <a:rPr lang="en-US" sz="2400" baseline="30000" dirty="0">
                <a:solidFill>
                  <a:srgbClr val="002060"/>
                </a:solidFill>
                <a:latin typeface="Times New Roman" panose="02020603050405020304" pitchFamily="18" charset="0"/>
                <a:cs typeface="Times New Roman" panose="02020603050405020304" pitchFamily="18" charset="0"/>
              </a:rPr>
              <a:t>+</a:t>
            </a:r>
            <a:r>
              <a:rPr lang="en-US" sz="2400" dirty="0">
                <a:solidFill>
                  <a:srgbClr val="002060"/>
                </a:solidFill>
                <a:latin typeface="Times New Roman" panose="02020603050405020304" pitchFamily="18" charset="0"/>
                <a:cs typeface="Times New Roman" panose="02020603050405020304" pitchFamily="18" charset="0"/>
              </a:rPr>
              <a:t> concentration</a:t>
            </a:r>
          </a:p>
          <a:p>
            <a:pPr marL="241300" indent="-241300">
              <a:buFont typeface="Arial" charset="0"/>
              <a:buChar char="•"/>
            </a:pPr>
            <a:r>
              <a:rPr lang="en-US" sz="2400" dirty="0">
                <a:solidFill>
                  <a:srgbClr val="002060"/>
                </a:solidFill>
                <a:latin typeface="Times New Roman" panose="02020603050405020304" pitchFamily="18" charset="0"/>
                <a:cs typeface="Times New Roman" panose="02020603050405020304" pitchFamily="18" charset="0"/>
              </a:rPr>
              <a:t>Zig-zag chains of PS</a:t>
            </a:r>
            <a:r>
              <a:rPr lang="en-US" sz="2400" baseline="-25000" dirty="0">
                <a:solidFill>
                  <a:srgbClr val="002060"/>
                </a:solidFill>
                <a:latin typeface="Times New Roman" panose="02020603050405020304" pitchFamily="18" charset="0"/>
                <a:cs typeface="Times New Roman" panose="02020603050405020304" pitchFamily="18" charset="0"/>
              </a:rPr>
              <a:t>4</a:t>
            </a:r>
            <a:r>
              <a:rPr lang="en-US" sz="2400" dirty="0">
                <a:solidFill>
                  <a:srgbClr val="002060"/>
                </a:solidFill>
                <a:latin typeface="Times New Roman" panose="02020603050405020304" pitchFamily="18" charset="0"/>
                <a:cs typeface="Times New Roman" panose="02020603050405020304" pitchFamily="18" charset="0"/>
              </a:rPr>
              <a:t>/GeS</a:t>
            </a:r>
            <a:r>
              <a:rPr lang="en-US" sz="2400" baseline="-25000" dirty="0">
                <a:solidFill>
                  <a:srgbClr val="002060"/>
                </a:solidFill>
                <a:latin typeface="Times New Roman" panose="02020603050405020304" pitchFamily="18" charset="0"/>
                <a:cs typeface="Times New Roman" panose="02020603050405020304" pitchFamily="18" charset="0"/>
              </a:rPr>
              <a:t>4</a:t>
            </a:r>
          </a:p>
          <a:p>
            <a:pPr marL="698500" lvl="2" indent="-241300">
              <a:buFont typeface="Arial" charset="0"/>
              <a:buChar char="•"/>
            </a:pPr>
            <a:r>
              <a:rPr lang="en-US" sz="2400" dirty="0">
                <a:solidFill>
                  <a:srgbClr val="002060"/>
                </a:solidFill>
                <a:latin typeface="Times New Roman" panose="02020603050405020304" pitchFamily="18" charset="0"/>
                <a:cs typeface="Times New Roman" panose="02020603050405020304" pitchFamily="18" charset="0"/>
              </a:rPr>
              <a:t>LGPS: along two axes (creates 1 D channels)</a:t>
            </a:r>
          </a:p>
          <a:p>
            <a:pPr marL="698500" lvl="2" indent="-241300">
              <a:buFont typeface="Arial" charset="0"/>
              <a:buChar char="•"/>
            </a:pPr>
            <a:r>
              <a:rPr lang="en-US" sz="2400" dirty="0">
                <a:solidFill>
                  <a:srgbClr val="002060"/>
                </a:solidFill>
                <a:latin typeface="Times New Roman" panose="02020603050405020304" pitchFamily="18" charset="0"/>
                <a:cs typeface="Times New Roman" panose="02020603050405020304" pitchFamily="18" charset="0"/>
              </a:rPr>
              <a:t>LPS: 1 axis</a:t>
            </a:r>
          </a:p>
          <a:p>
            <a:pPr marL="241300" indent="-241300">
              <a:buFont typeface="Arial" charset="0"/>
              <a:buChar char="•"/>
            </a:pPr>
            <a:r>
              <a:rPr lang="en-US" sz="2400" dirty="0">
                <a:solidFill>
                  <a:srgbClr val="002060"/>
                </a:solidFill>
                <a:latin typeface="Times New Roman" panose="02020603050405020304" pitchFamily="18" charset="0"/>
                <a:cs typeface="Times New Roman" panose="02020603050405020304" pitchFamily="18" charset="0"/>
              </a:rPr>
              <a:t>Orthorhombic</a:t>
            </a:r>
          </a:p>
          <a:p>
            <a:pPr marL="800100" lvl="2" indent="-342900">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LGPS: </a:t>
            </a:r>
            <a:r>
              <a:rPr lang="en-US" sz="2400" i="1" dirty="0">
                <a:solidFill>
                  <a:srgbClr val="002060"/>
                </a:solidFill>
                <a:latin typeface="Times New Roman" panose="02020603050405020304" pitchFamily="18" charset="0"/>
                <a:cs typeface="Times New Roman" panose="02020603050405020304" pitchFamily="18" charset="0"/>
              </a:rPr>
              <a:t>P4</a:t>
            </a:r>
            <a:r>
              <a:rPr lang="en-US" sz="2400" i="1" baseline="-25000" dirty="0">
                <a:solidFill>
                  <a:srgbClr val="002060"/>
                </a:solidFill>
                <a:latin typeface="Times New Roman" panose="02020603050405020304" pitchFamily="18" charset="0"/>
                <a:cs typeface="Times New Roman" panose="02020603050405020304" pitchFamily="18" charset="0"/>
              </a:rPr>
              <a:t>2</a:t>
            </a:r>
            <a:r>
              <a:rPr lang="en-US" sz="2400" i="1" dirty="0">
                <a:solidFill>
                  <a:srgbClr val="002060"/>
                </a:solidFill>
                <a:latin typeface="Times New Roman" panose="02020603050405020304" pitchFamily="18" charset="0"/>
                <a:cs typeface="Times New Roman" panose="02020603050405020304" pitchFamily="18" charset="0"/>
              </a:rPr>
              <a:t>/</a:t>
            </a:r>
            <a:r>
              <a:rPr lang="en-US" sz="2400" i="1" dirty="0" err="1">
                <a:solidFill>
                  <a:srgbClr val="002060"/>
                </a:solidFill>
                <a:latin typeface="Times New Roman" panose="02020603050405020304" pitchFamily="18" charset="0"/>
                <a:cs typeface="Times New Roman" panose="02020603050405020304" pitchFamily="18" charset="0"/>
              </a:rPr>
              <a:t>nmc</a:t>
            </a:r>
            <a:endParaRPr lang="en-US" sz="2400" i="1" dirty="0">
              <a:solidFill>
                <a:srgbClr val="002060"/>
              </a:solidFill>
              <a:latin typeface="Times New Roman" panose="02020603050405020304" pitchFamily="18" charset="0"/>
              <a:cs typeface="Times New Roman" panose="02020603050405020304" pitchFamily="18" charset="0"/>
            </a:endParaRPr>
          </a:p>
          <a:p>
            <a:pPr marL="800100" lvl="2" indent="-342900">
              <a:buFont typeface="Wingdings" panose="05000000000000000000" pitchFamily="2" charset="2"/>
              <a:buChar char="Ø"/>
            </a:pPr>
            <a:r>
              <a:rPr lang="en-US" sz="2400" dirty="0">
                <a:solidFill>
                  <a:srgbClr val="002060"/>
                </a:solidFill>
                <a:latin typeface="Times New Roman" panose="02020603050405020304" pitchFamily="18" charset="0"/>
                <a:cs typeface="Times New Roman" panose="02020603050405020304" pitchFamily="18" charset="0"/>
              </a:rPr>
              <a:t>LPS:</a:t>
            </a:r>
            <a:r>
              <a:rPr lang="en-US" sz="2400" i="1" dirty="0">
                <a:solidFill>
                  <a:srgbClr val="002060"/>
                </a:solidFill>
                <a:latin typeface="Times New Roman" panose="02020603050405020304" pitchFamily="18" charset="0"/>
                <a:cs typeface="Times New Roman" panose="02020603050405020304" pitchFamily="18" charset="0"/>
              </a:rPr>
              <a:t> </a:t>
            </a:r>
            <a:r>
              <a:rPr lang="en-US" sz="2400" i="1" dirty="0" err="1">
                <a:solidFill>
                  <a:srgbClr val="002060"/>
                </a:solidFill>
                <a:latin typeface="Times New Roman" panose="02020603050405020304" pitchFamily="18" charset="0"/>
                <a:cs typeface="Times New Roman" panose="02020603050405020304" pitchFamily="18" charset="0"/>
              </a:rPr>
              <a:t>Pnma</a:t>
            </a:r>
            <a:endParaRPr lang="en-US" sz="2400" i="1" dirty="0">
              <a:solidFill>
                <a:srgbClr val="002060"/>
              </a:solidFill>
              <a:latin typeface="Times New Roman" panose="02020603050405020304" pitchFamily="18" charset="0"/>
              <a:cs typeface="Times New Roman" panose="02020603050405020304" pitchFamily="18" charset="0"/>
            </a:endParaRPr>
          </a:p>
          <a:p>
            <a:r>
              <a:rPr lang="en-US" sz="2400" b="1" dirty="0">
                <a:solidFill>
                  <a:srgbClr val="002060"/>
                </a:solidFill>
                <a:latin typeface="Times New Roman" panose="02020603050405020304" pitchFamily="18" charset="0"/>
                <a:cs typeface="Times New Roman" panose="02020603050405020304" pitchFamily="18" charset="0"/>
              </a:rPr>
              <a:t> </a:t>
            </a:r>
          </a:p>
        </p:txBody>
      </p:sp>
      <p:pic>
        <p:nvPicPr>
          <p:cNvPr id="13" name="Picture 12" descr="Shield for San Francisco State University" title="Shield for San Francisco State Universit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16" y="5923550"/>
            <a:ext cx="865600" cy="865600"/>
          </a:xfrm>
          <a:prstGeom prst="rect">
            <a:avLst/>
          </a:prstGeom>
        </p:spPr>
      </p:pic>
      <p:pic>
        <p:nvPicPr>
          <p:cNvPr id="6" name="Picture 5"/>
          <p:cNvPicPr>
            <a:picLocks noChangeAspect="1"/>
          </p:cNvPicPr>
          <p:nvPr/>
        </p:nvPicPr>
        <p:blipFill rotWithShape="1">
          <a:blip r:embed="rId4"/>
          <a:srcRect l="19527" t="19456" r="19105" b="14447"/>
          <a:stretch/>
        </p:blipFill>
        <p:spPr>
          <a:xfrm>
            <a:off x="3423822" y="1968381"/>
            <a:ext cx="2750369" cy="2925248"/>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555" y="2399775"/>
            <a:ext cx="2976278" cy="1940381"/>
          </a:xfrm>
          <a:prstGeom prst="rect">
            <a:avLst/>
          </a:prstGeom>
        </p:spPr>
      </p:pic>
      <p:sp>
        <p:nvSpPr>
          <p:cNvPr id="14" name="Down Arrow 13"/>
          <p:cNvSpPr/>
          <p:nvPr/>
        </p:nvSpPr>
        <p:spPr>
          <a:xfrm>
            <a:off x="4782071" y="1403530"/>
            <a:ext cx="791816" cy="731056"/>
          </a:xfrm>
          <a:prstGeom prst="downArrow">
            <a:avLst>
              <a:gd name="adj1" fmla="val 69815"/>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1D</a:t>
            </a:r>
          </a:p>
        </p:txBody>
      </p:sp>
      <p:sp>
        <p:nvSpPr>
          <p:cNvPr id="20" name="TextBox 19"/>
          <p:cNvSpPr txBox="1"/>
          <p:nvPr/>
        </p:nvSpPr>
        <p:spPr>
          <a:xfrm>
            <a:off x="7178040" y="5711489"/>
            <a:ext cx="5013960" cy="523220"/>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Is the LGPS mechanism faster?</a:t>
            </a:r>
          </a:p>
        </p:txBody>
      </p:sp>
      <p:sp>
        <p:nvSpPr>
          <p:cNvPr id="19" name="Down Arrow 18"/>
          <p:cNvSpPr/>
          <p:nvPr/>
        </p:nvSpPr>
        <p:spPr>
          <a:xfrm>
            <a:off x="1190841" y="1365642"/>
            <a:ext cx="791816" cy="731056"/>
          </a:xfrm>
          <a:prstGeom prst="downArrow">
            <a:avLst>
              <a:gd name="adj1" fmla="val 69815"/>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1D</a:t>
            </a:r>
          </a:p>
        </p:txBody>
      </p:sp>
      <p:sp>
        <p:nvSpPr>
          <p:cNvPr id="7" name="Cross 6"/>
          <p:cNvSpPr/>
          <p:nvPr/>
        </p:nvSpPr>
        <p:spPr>
          <a:xfrm rot="18875726">
            <a:off x="1138815" y="1279231"/>
            <a:ext cx="853948" cy="827423"/>
          </a:xfrm>
          <a:prstGeom prst="plus">
            <a:avLst>
              <a:gd name="adj" fmla="val 45560"/>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b="1">
              <a:ln w="22225">
                <a:solidFill>
                  <a:srgbClr val="C00000"/>
                </a:solidFill>
                <a:prstDash val="solid"/>
              </a:ln>
              <a:solidFill>
                <a:srgbClr val="FF0000"/>
              </a:solidFill>
            </a:endParaRPr>
          </a:p>
        </p:txBody>
      </p:sp>
    </p:spTree>
    <p:extLst>
      <p:ext uri="{BB962C8B-B14F-4D97-AF65-F5344CB8AC3E}">
        <p14:creationId xmlns:p14="http://schemas.microsoft.com/office/powerpoint/2010/main" val="2384051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it-IT" sz="1400" b="1" dirty="0">
                <a:solidFill>
                  <a:schemeClr val="tx1"/>
                </a:solidFill>
                <a:latin typeface="Times New Roman" panose="02020603050405020304" pitchFamily="18" charset="0"/>
                <a:cs typeface="Times New Roman" panose="02020603050405020304" pitchFamily="18" charset="0"/>
              </a:rPr>
              <a:t>Nima Leclerc, San Francisco State University  </a:t>
            </a:r>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958622ED-780D-4B44-838E-548D62403451}" type="slidenum">
              <a:rPr lang="en-US" smtClean="0"/>
              <a:t>10</a:t>
            </a:fld>
            <a:endParaRPr lang="en-US"/>
          </a:p>
        </p:txBody>
      </p:sp>
      <p:sp>
        <p:nvSpPr>
          <p:cNvPr id="4" name="TextBox 3"/>
          <p:cNvSpPr txBox="1"/>
          <p:nvPr/>
        </p:nvSpPr>
        <p:spPr>
          <a:xfrm>
            <a:off x="352374" y="141562"/>
            <a:ext cx="1170246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Do the 1D channels in LGPS cause the higher diffusivity? </a:t>
            </a:r>
          </a:p>
        </p:txBody>
      </p:sp>
      <p:sp>
        <p:nvSpPr>
          <p:cNvPr id="5" name="TextBox 4"/>
          <p:cNvSpPr txBox="1"/>
          <p:nvPr/>
        </p:nvSpPr>
        <p:spPr>
          <a:xfrm>
            <a:off x="151738" y="5769335"/>
            <a:ext cx="12096517" cy="523220"/>
          </a:xfrm>
          <a:prstGeom prst="rect">
            <a:avLst/>
          </a:prstGeom>
          <a:noFill/>
        </p:spPr>
        <p:txBody>
          <a:bodyPr wrap="none" rtlCol="0">
            <a:spAutoFit/>
          </a:bodyPr>
          <a:lstStyle/>
          <a:p>
            <a:r>
              <a:rPr lang="en-US" sz="2800" dirty="0">
                <a:latin typeface="Times New Roman" panose="02020603050405020304" pitchFamily="18" charset="0"/>
                <a:cs typeface="Times New Roman" panose="02020603050405020304" pitchFamily="18" charset="0"/>
              </a:rPr>
              <a:t>Obviously there is faster diffusivity along the LGPS 1D channels, but it is enough?</a:t>
            </a:r>
          </a:p>
        </p:txBody>
      </p:sp>
      <p:sp>
        <p:nvSpPr>
          <p:cNvPr id="6" name="TextBox 5"/>
          <p:cNvSpPr txBox="1"/>
          <p:nvPr/>
        </p:nvSpPr>
        <p:spPr>
          <a:xfrm>
            <a:off x="5611982" y="5183440"/>
            <a:ext cx="6772175"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Simulations by Joel Varley (LLNL) and analysis by Alex Hall (SFSU). </a:t>
            </a:r>
          </a:p>
        </p:txBody>
      </p:sp>
      <p:pic>
        <p:nvPicPr>
          <p:cNvPr id="7" name="LPS_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11500" y="790132"/>
            <a:ext cx="4329126" cy="4119652"/>
          </a:xfrm>
          <a:prstGeom prst="rect">
            <a:avLst/>
          </a:prstGeom>
        </p:spPr>
      </p:pic>
      <p:pic>
        <p:nvPicPr>
          <p:cNvPr id="8" name="LGPS_MOVI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016903" y="1161948"/>
            <a:ext cx="3547682" cy="3376020"/>
          </a:xfrm>
          <a:prstGeom prst="rect">
            <a:avLst/>
          </a:prstGeom>
        </p:spPr>
      </p:pic>
    </p:spTree>
    <p:extLst>
      <p:ext uri="{BB962C8B-B14F-4D97-AF65-F5344CB8AC3E}">
        <p14:creationId xmlns:p14="http://schemas.microsoft.com/office/powerpoint/2010/main" val="177849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916" fill="hold"/>
                                        <p:tgtEl>
                                          <p:spTgt spid="7"/>
                                        </p:tgtEl>
                                      </p:cBhvr>
                                    </p:cmd>
                                  </p:childTnLst>
                                </p:cTn>
                              </p:par>
                            </p:childTnLst>
                          </p:cTn>
                        </p:par>
                        <p:par>
                          <p:cTn id="7" fill="hold">
                            <p:stCondLst>
                              <p:cond delay="81916"/>
                            </p:stCondLst>
                            <p:childTnLst>
                              <p:par>
                                <p:cTn id="8" presetID="1" presetClass="mediacall" presetSubtype="0" fill="hold" nodeType="afterEffect">
                                  <p:stCondLst>
                                    <p:cond delay="0"/>
                                  </p:stCondLst>
                                  <p:childTnLst>
                                    <p:cmd type="call" cmd="playFrom(0.0)">
                                      <p:cBhvr>
                                        <p:cTn id="9" dur="429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7"/>
                </p:tgtEl>
              </p:cMediaNode>
            </p:video>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repeatCount="indefinite" fill="hold" display="0">
                  <p:stCondLst>
                    <p:cond delay="indefinite"/>
                  </p:stCondLst>
                </p:cTn>
                <p:tgtEl>
                  <p:spTgt spid="8"/>
                </p:tgtEl>
              </p:cMediaNode>
            </p:video>
            <p:seq concurrent="1" nextAc="seek">
              <p:cTn id="17" restart="whenNotActive" fill="hold" evtFilter="cancelBubble" nodeType="interactiveSeq">
                <p:stCondLst>
                  <p:cond evt="onClick" delay="0">
                    <p:tgtEl>
                      <p:spTgt spid="8"/>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123620" y="6318157"/>
            <a:ext cx="2743200" cy="365125"/>
          </a:xfrm>
        </p:spPr>
        <p:txBody>
          <a:bodyPr/>
          <a:lstStyle/>
          <a:p>
            <a:fld id="{958622ED-780D-4B44-838E-548D62403451}" type="slidenum">
              <a:rPr lang="en-US" smtClean="0"/>
              <a:t>11</a:t>
            </a:fld>
            <a:endParaRPr lang="en-US" dirty="0"/>
          </a:p>
        </p:txBody>
      </p:sp>
      <p:sp>
        <p:nvSpPr>
          <p:cNvPr id="7" name="TextBox 6"/>
          <p:cNvSpPr txBox="1"/>
          <p:nvPr/>
        </p:nvSpPr>
        <p:spPr>
          <a:xfrm>
            <a:off x="678709" y="4006665"/>
            <a:ext cx="7442815" cy="138499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800" dirty="0">
                <a:latin typeface="Times New Roman" panose="02020603050405020304" pitchFamily="18" charset="0"/>
                <a:cs typeface="Times New Roman" panose="02020603050405020304" pitchFamily="18" charset="0"/>
              </a:rPr>
              <a:t>If LGPS mechanism is better = lower </a:t>
            </a:r>
            <a:r>
              <a:rPr lang="en-US" sz="2800" dirty="0" err="1">
                <a:latin typeface="Times New Roman" panose="02020603050405020304" pitchFamily="18" charset="0"/>
                <a:cs typeface="Times New Roman" panose="02020603050405020304" pitchFamily="18" charset="0"/>
              </a:rPr>
              <a:t>E</a:t>
            </a:r>
            <a:r>
              <a:rPr lang="en-US" sz="2800" baseline="-25000" dirty="0" err="1">
                <a:latin typeface="Times New Roman" panose="02020603050405020304" pitchFamily="18" charset="0"/>
                <a:cs typeface="Times New Roman" panose="02020603050405020304" pitchFamily="18" charset="0"/>
              </a:rPr>
              <a:t>a</a:t>
            </a:r>
            <a:r>
              <a:rPr lang="en-US" sz="2800" dirty="0">
                <a:latin typeface="Times New Roman" panose="02020603050405020304" pitchFamily="18" charset="0"/>
                <a:cs typeface="Times New Roman" panose="02020603050405020304" pitchFamily="18" charset="0"/>
              </a:rPr>
              <a:t> </a:t>
            </a:r>
          </a:p>
          <a:p>
            <a:r>
              <a:rPr lang="en-US" sz="2800" b="1" i="1" dirty="0">
                <a:latin typeface="Times New Roman" panose="02020603050405020304" pitchFamily="18" charset="0"/>
                <a:cs typeface="Times New Roman" panose="02020603050405020304" pitchFamily="18" charset="0"/>
              </a:rPr>
              <a:t>Else, significant correlated motion in LGPS may lead to high conductivity. </a:t>
            </a:r>
          </a:p>
        </p:txBody>
      </p:sp>
      <p:sp>
        <p:nvSpPr>
          <p:cNvPr id="5" name="TextBox 4"/>
          <p:cNvSpPr txBox="1"/>
          <p:nvPr/>
        </p:nvSpPr>
        <p:spPr>
          <a:xfrm>
            <a:off x="352374" y="1392845"/>
            <a:ext cx="11316462" cy="224676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LGPS: </a:t>
            </a:r>
            <a:r>
              <a:rPr lang="en-US" sz="2800" dirty="0">
                <a:latin typeface="Times New Roman" panose="02020603050405020304" pitchFamily="18" charset="0"/>
                <a:cs typeface="Times New Roman" panose="02020603050405020304" pitchFamily="18" charset="0"/>
              </a:rPr>
              <a:t>Many similar energy tetrahedral sites give low </a:t>
            </a:r>
            <a:r>
              <a:rPr lang="en-US" sz="2800" dirty="0" err="1">
                <a:latin typeface="Times New Roman" panose="02020603050405020304" pitchFamily="18" charset="0"/>
                <a:cs typeface="Times New Roman" panose="02020603050405020304" pitchFamily="18" charset="0"/>
              </a:rPr>
              <a:t>E</a:t>
            </a:r>
            <a:r>
              <a:rPr lang="en-US" sz="2800" baseline="-25000" dirty="0" err="1">
                <a:latin typeface="Times New Roman" panose="02020603050405020304" pitchFamily="18" charset="0"/>
                <a:cs typeface="Times New Roman" panose="02020603050405020304" pitchFamily="18" charset="0"/>
              </a:rPr>
              <a:t>a</a:t>
            </a:r>
            <a:r>
              <a:rPr lang="en-US" sz="2800" dirty="0">
                <a:latin typeface="Times New Roman" panose="02020603050405020304" pitchFamily="18" charset="0"/>
                <a:cs typeface="Times New Roman" panose="02020603050405020304" pitchFamily="18" charset="0"/>
              </a:rPr>
              <a:t> in 1D (0.17 eV [0])</a:t>
            </a:r>
          </a:p>
          <a:p>
            <a:r>
              <a:rPr lang="en-US" sz="2800" dirty="0">
                <a:latin typeface="Times New Roman" panose="02020603050405020304" pitchFamily="18" charset="0"/>
                <a:cs typeface="Times New Roman" panose="02020603050405020304" pitchFamily="18" charset="0"/>
              </a:rPr>
              <a:t>3D diffusion from a-b planes that connect the 1D channels</a:t>
            </a:r>
          </a:p>
          <a:p>
            <a:endParaRPr lang="en-US" sz="2800"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LPS:</a:t>
            </a:r>
            <a:r>
              <a:rPr lang="en-US" sz="2800" dirty="0">
                <a:latin typeface="Times New Roman" panose="02020603050405020304" pitchFamily="18" charset="0"/>
                <a:cs typeface="Times New Roman" panose="02020603050405020304" pitchFamily="18" charset="0"/>
              </a:rPr>
              <a:t> Many tetrahedral sites, but also square planar sites</a:t>
            </a:r>
          </a:p>
          <a:p>
            <a:r>
              <a:rPr lang="en-US" sz="2800" dirty="0">
                <a:latin typeface="Times New Roman" panose="02020603050405020304" pitchFamily="18" charset="0"/>
                <a:cs typeface="Times New Roman" panose="02020603050405020304" pitchFamily="18" charset="0"/>
              </a:rPr>
              <a:t>3D diffusion is different than LGPS 1D channels </a:t>
            </a: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41721"/>
          <a:stretch/>
        </p:blipFill>
        <p:spPr>
          <a:xfrm>
            <a:off x="8942303" y="1929952"/>
            <a:ext cx="2463902" cy="112340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2900" y="3158164"/>
            <a:ext cx="2122708" cy="2600547"/>
          </a:xfrm>
          <a:prstGeom prst="rect">
            <a:avLst/>
          </a:prstGeom>
        </p:spPr>
      </p:pic>
      <p:pic>
        <p:nvPicPr>
          <p:cNvPr id="9" name="Picture 8" descr="Shield for San Francisco State University" title="Shield for San Francisco State Universit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455" y="6013414"/>
            <a:ext cx="713609" cy="713609"/>
          </a:xfrm>
          <a:prstGeom prst="rect">
            <a:avLst/>
          </a:prstGeom>
        </p:spPr>
      </p:pic>
      <p:sp>
        <p:nvSpPr>
          <p:cNvPr id="2" name="Rectangle 1"/>
          <p:cNvSpPr/>
          <p:nvPr/>
        </p:nvSpPr>
        <p:spPr>
          <a:xfrm>
            <a:off x="3905818" y="6476778"/>
            <a:ext cx="4215706" cy="338554"/>
          </a:xfrm>
          <a:prstGeom prst="rect">
            <a:avLst/>
          </a:prstGeom>
        </p:spPr>
        <p:txBody>
          <a:bodyPr wrap="none">
            <a:spAutoFit/>
          </a:bodyPr>
          <a:lstStyle/>
          <a:p>
            <a:r>
              <a:rPr lang="en-US" sz="1600" b="1" dirty="0">
                <a:latin typeface="Times New Roman" panose="02020603050405020304" pitchFamily="18" charset="0"/>
                <a:cs typeface="Times New Roman" panose="02020603050405020304" pitchFamily="18" charset="0"/>
              </a:rPr>
              <a:t>Nima Leclerc, San Francisco State University </a:t>
            </a:r>
          </a:p>
        </p:txBody>
      </p:sp>
      <p:sp>
        <p:nvSpPr>
          <p:cNvPr id="14" name="TextBox 13"/>
          <p:cNvSpPr txBox="1"/>
          <p:nvPr/>
        </p:nvSpPr>
        <p:spPr>
          <a:xfrm>
            <a:off x="352374" y="141562"/>
            <a:ext cx="1170246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Do the 1D channels in LGPS cause the higher diffusivity? </a:t>
            </a:r>
          </a:p>
        </p:txBody>
      </p:sp>
      <p:sp>
        <p:nvSpPr>
          <p:cNvPr id="15" name="TextBox 14"/>
          <p:cNvSpPr txBox="1"/>
          <p:nvPr/>
        </p:nvSpPr>
        <p:spPr>
          <a:xfrm>
            <a:off x="352374" y="603529"/>
            <a:ext cx="11702465"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      1D channels are not enough for poly-crystalline materials.</a:t>
            </a:r>
          </a:p>
        </p:txBody>
      </p:sp>
      <p:sp>
        <p:nvSpPr>
          <p:cNvPr id="16" name="Rectangle 15"/>
          <p:cNvSpPr/>
          <p:nvPr/>
        </p:nvSpPr>
        <p:spPr>
          <a:xfrm>
            <a:off x="2971355" y="5868220"/>
            <a:ext cx="5970948" cy="400110"/>
          </a:xfrm>
          <a:prstGeom prst="rect">
            <a:avLst/>
          </a:prstGeom>
        </p:spPr>
        <p:txBody>
          <a:bodyPr wrap="square">
            <a:spAutoFit/>
          </a:bodyPr>
          <a:lstStyle/>
          <a:p>
            <a:r>
              <a:rPr lang="en-US" sz="1000" dirty="0">
                <a:solidFill>
                  <a:srgbClr val="00B0F0"/>
                </a:solidFill>
                <a:latin typeface="Helvetica" charset="0"/>
                <a:ea typeface="Helvetica" charset="0"/>
                <a:cs typeface="Helvetica" charset="0"/>
              </a:rPr>
              <a:t>[0] Mo, Y. </a:t>
            </a:r>
            <a:r>
              <a:rPr lang="en-US" sz="1000" i="1" dirty="0">
                <a:solidFill>
                  <a:srgbClr val="00B0F0"/>
                </a:solidFill>
                <a:latin typeface="Helvetica" charset="0"/>
                <a:ea typeface="Helvetica" charset="0"/>
                <a:cs typeface="Helvetica" charset="0"/>
              </a:rPr>
              <a:t>et al.</a:t>
            </a:r>
            <a:r>
              <a:rPr lang="en-US" sz="1000" dirty="0">
                <a:solidFill>
                  <a:srgbClr val="00B0F0"/>
                </a:solidFill>
                <a:latin typeface="Helvetica" charset="0"/>
                <a:ea typeface="Helvetica" charset="0"/>
                <a:cs typeface="Helvetica" charset="0"/>
              </a:rPr>
              <a:t> Chemistry of Materials, 24, 15-17 (2012) </a:t>
            </a:r>
          </a:p>
          <a:p>
            <a:r>
              <a:rPr lang="en-US" sz="1000" dirty="0">
                <a:solidFill>
                  <a:srgbClr val="00B0F0"/>
                </a:solidFill>
                <a:latin typeface="Helvetica" charset="0"/>
                <a:ea typeface="Helvetica" charset="0"/>
                <a:cs typeface="Helvetica" charset="0"/>
              </a:rPr>
              <a:t>[1] Yang, J. and </a:t>
            </a:r>
            <a:r>
              <a:rPr lang="en-US" sz="1000" dirty="0" err="1">
                <a:solidFill>
                  <a:srgbClr val="00B0F0"/>
                </a:solidFill>
                <a:latin typeface="Helvetica" charset="0"/>
                <a:ea typeface="Helvetica" charset="0"/>
                <a:cs typeface="Helvetica" charset="0"/>
              </a:rPr>
              <a:t>Tse</a:t>
            </a:r>
            <a:r>
              <a:rPr lang="en-US" sz="1000" dirty="0">
                <a:solidFill>
                  <a:srgbClr val="00B0F0"/>
                </a:solidFill>
                <a:latin typeface="Helvetica" charset="0"/>
                <a:ea typeface="Helvetica" charset="0"/>
                <a:cs typeface="Helvetica" charset="0"/>
              </a:rPr>
              <a:t>, J. Computational Materials Science  107, 134-138 (2015).</a:t>
            </a:r>
          </a:p>
        </p:txBody>
      </p:sp>
    </p:spTree>
    <p:extLst>
      <p:ext uri="{BB962C8B-B14F-4D97-AF65-F5344CB8AC3E}">
        <p14:creationId xmlns:p14="http://schemas.microsoft.com/office/powerpoint/2010/main" val="1139217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568572" y="6618717"/>
            <a:ext cx="4114800" cy="365125"/>
          </a:xfrm>
        </p:spPr>
        <p:txBody>
          <a:bodyPr/>
          <a:lstStyle/>
          <a:p>
            <a:r>
              <a:rPr lang="en-US" sz="1400" b="1" dirty="0">
                <a:solidFill>
                  <a:schemeClr val="tx1"/>
                </a:solidFill>
                <a:latin typeface="Times New Roman" panose="02020603050405020304" pitchFamily="18" charset="0"/>
                <a:cs typeface="Times New Roman" panose="02020603050405020304" pitchFamily="18" charset="0"/>
              </a:rPr>
              <a:t>Nima Leclerc, San Francisco State University </a:t>
            </a:r>
          </a:p>
          <a:p>
            <a:endParaRPr lang="en-US" dirty="0"/>
          </a:p>
        </p:txBody>
      </p:sp>
      <p:sp>
        <p:nvSpPr>
          <p:cNvPr id="3" name="Slide Number Placeholder 2"/>
          <p:cNvSpPr>
            <a:spLocks noGrp="1"/>
          </p:cNvSpPr>
          <p:nvPr>
            <p:ph type="sldNum" sz="quarter" idx="12"/>
          </p:nvPr>
        </p:nvSpPr>
        <p:spPr/>
        <p:txBody>
          <a:bodyPr/>
          <a:lstStyle/>
          <a:p>
            <a:fld id="{958622ED-780D-4B44-838E-548D62403451}" type="slidenum">
              <a:rPr lang="en-US" smtClean="0"/>
              <a:t>12</a:t>
            </a:fld>
            <a:endParaRPr lang="en-US"/>
          </a:p>
        </p:txBody>
      </p:sp>
      <p:sp>
        <p:nvSpPr>
          <p:cNvPr id="4" name="TextBox 3"/>
          <p:cNvSpPr txBox="1"/>
          <p:nvPr/>
        </p:nvSpPr>
        <p:spPr>
          <a:xfrm>
            <a:off x="200094" y="213802"/>
            <a:ext cx="11930072"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Activation energies not very different for LSP and LGPS</a:t>
            </a:r>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772977910"/>
                  </p:ext>
                </p:extLst>
              </p:nvPr>
            </p:nvGraphicFramePr>
            <p:xfrm>
              <a:off x="256511" y="928685"/>
              <a:ext cx="11774906" cy="2290128"/>
            </p:xfrm>
            <a:graphic>
              <a:graphicData uri="http://schemas.openxmlformats.org/drawingml/2006/table">
                <a:tbl>
                  <a:tblPr firstRow="1" bandRow="1">
                    <a:tableStyleId>{74C1A8A3-306A-4EB7-A6B1-4F7E0EB9C5D6}</a:tableStyleId>
                  </a:tblPr>
                  <a:tblGrid>
                    <a:gridCol w="2625538">
                      <a:extLst>
                        <a:ext uri="{9D8B030D-6E8A-4147-A177-3AD203B41FA5}">
                          <a16:colId xmlns:a16="http://schemas.microsoft.com/office/drawing/2014/main" val="20000"/>
                        </a:ext>
                      </a:extLst>
                    </a:gridCol>
                    <a:gridCol w="2574025">
                      <a:extLst>
                        <a:ext uri="{9D8B030D-6E8A-4147-A177-3AD203B41FA5}">
                          <a16:colId xmlns:a16="http://schemas.microsoft.com/office/drawing/2014/main" val="20001"/>
                        </a:ext>
                      </a:extLst>
                    </a:gridCol>
                    <a:gridCol w="3937764">
                      <a:extLst>
                        <a:ext uri="{9D8B030D-6E8A-4147-A177-3AD203B41FA5}">
                          <a16:colId xmlns:a16="http://schemas.microsoft.com/office/drawing/2014/main" val="20002"/>
                        </a:ext>
                      </a:extLst>
                    </a:gridCol>
                    <a:gridCol w="2637579">
                      <a:extLst>
                        <a:ext uri="{9D8B030D-6E8A-4147-A177-3AD203B41FA5}">
                          <a16:colId xmlns:a16="http://schemas.microsoft.com/office/drawing/2014/main" val="20003"/>
                        </a:ext>
                      </a:extLst>
                    </a:gridCol>
                  </a:tblGrid>
                  <a:tr h="441220">
                    <a:tc>
                      <a:txBody>
                        <a:bodyPr/>
                        <a:lstStyle/>
                        <a:p>
                          <a:r>
                            <a:rPr lang="en-US" sz="2400" dirty="0"/>
                            <a:t>Electrolyte</a:t>
                          </a:r>
                        </a:p>
                      </a:txBody>
                      <a:tcPr/>
                    </a:tc>
                    <a:tc>
                      <a:txBody>
                        <a:bodyPr/>
                        <a:lstStyle/>
                        <a:p>
                          <a:r>
                            <a:rPr lang="en-US" sz="2400" dirty="0"/>
                            <a:t>Experiment</a:t>
                          </a:r>
                          <a:r>
                            <a:rPr lang="en-US" sz="2400" baseline="0" dirty="0"/>
                            <a:t>  </a:t>
                          </a:r>
                          <a14:m>
                            <m:oMath xmlns:m="http://schemas.openxmlformats.org/officeDocument/2006/math">
                              <m:sSub>
                                <m:sSubPr>
                                  <m:ctrlPr>
                                    <a:rPr lang="en-US" sz="2400" i="1" baseline="0" smtClean="0">
                                      <a:latin typeface="Cambria Math" panose="02040503050406030204" pitchFamily="18" charset="0"/>
                                    </a:rPr>
                                  </m:ctrlPr>
                                </m:sSubPr>
                                <m:e>
                                  <m:r>
                                    <a:rPr lang="en-US" sz="2400" b="1" i="1" baseline="0" smtClean="0">
                                      <a:latin typeface="Cambria Math" panose="02040503050406030204" pitchFamily="18" charset="0"/>
                                    </a:rPr>
                                    <m:t>𝑬</m:t>
                                  </m:r>
                                </m:e>
                                <m:sub>
                                  <m:r>
                                    <a:rPr lang="en-US" sz="2400" b="1" i="1" baseline="0" smtClean="0">
                                      <a:latin typeface="Cambria Math" panose="02040503050406030204" pitchFamily="18" charset="0"/>
                                    </a:rPr>
                                    <m:t>𝒂</m:t>
                                  </m:r>
                                  <m:r>
                                    <a:rPr lang="en-US" sz="2400" b="1" i="1" baseline="0" smtClean="0">
                                      <a:latin typeface="Cambria Math" panose="02040503050406030204" pitchFamily="18" charset="0"/>
                                    </a:rPr>
                                    <m:t> </m:t>
                                  </m:r>
                                </m:sub>
                              </m:sSub>
                            </m:oMath>
                          </a14:m>
                          <a:endParaRPr lang="en-US" sz="2400" dirty="0"/>
                        </a:p>
                      </a:txBody>
                      <a:tcPr/>
                    </a:tc>
                    <a:tc>
                      <a:txBody>
                        <a:bodyPr/>
                        <a:lstStyle/>
                        <a:p>
                          <a:r>
                            <a:rPr lang="en-US" sz="2400" dirty="0"/>
                            <a:t>DFT </a:t>
                          </a:r>
                          <a14:m>
                            <m:oMath xmlns:m="http://schemas.openxmlformats.org/officeDocument/2006/math">
                              <m:sSub>
                                <m:sSubPr>
                                  <m:ctrlPr>
                                    <a:rPr lang="en-US" sz="2400" i="1" baseline="0" smtClean="0">
                                      <a:latin typeface="Cambria Math" panose="02040503050406030204" pitchFamily="18" charset="0"/>
                                    </a:rPr>
                                  </m:ctrlPr>
                                </m:sSubPr>
                                <m:e>
                                  <m:r>
                                    <a:rPr lang="en-US" sz="2400" b="1" i="1" baseline="0" smtClean="0">
                                      <a:latin typeface="Cambria Math" panose="02040503050406030204" pitchFamily="18" charset="0"/>
                                    </a:rPr>
                                    <m:t> </m:t>
                                  </m:r>
                                  <m:r>
                                    <a:rPr lang="en-US" sz="2400" b="1" i="1" baseline="0" smtClean="0">
                                      <a:latin typeface="Cambria Math" panose="02040503050406030204" pitchFamily="18" charset="0"/>
                                    </a:rPr>
                                    <m:t>𝑬</m:t>
                                  </m:r>
                                </m:e>
                                <m:sub>
                                  <m:r>
                                    <a:rPr lang="en-US" sz="2400" b="1" i="1" baseline="0" smtClean="0">
                                      <a:latin typeface="Cambria Math" panose="02040503050406030204" pitchFamily="18" charset="0"/>
                                    </a:rPr>
                                    <m:t>𝒂</m:t>
                                  </m:r>
                                  <m:r>
                                    <a:rPr lang="en-US" sz="2400" b="1" i="1" baseline="0" smtClean="0">
                                      <a:latin typeface="Cambria Math" panose="02040503050406030204" pitchFamily="18" charset="0"/>
                                    </a:rPr>
                                    <m:t> </m:t>
                                  </m:r>
                                </m:sub>
                              </m:sSub>
                            </m:oMath>
                          </a14:m>
                          <a:endParaRPr lang="en-US" sz="2400" dirty="0"/>
                        </a:p>
                      </a:txBody>
                      <a:tcPr/>
                    </a:tc>
                    <a:tc>
                      <a:txBody>
                        <a:bodyPr/>
                        <a:lstStyle/>
                        <a:p>
                          <a:r>
                            <a:rPr lang="en-US" sz="2400" baseline="0" dirty="0"/>
                            <a:t>σ (S/cm)</a:t>
                          </a:r>
                          <a:endParaRPr lang="en-US" sz="2400" dirty="0"/>
                        </a:p>
                      </a:txBody>
                      <a:tcPr/>
                    </a:tc>
                    <a:extLst>
                      <a:ext uri="{0D108BD9-81ED-4DB2-BD59-A6C34878D82A}">
                        <a16:rowId xmlns:a16="http://schemas.microsoft.com/office/drawing/2014/main" val="10000"/>
                      </a:ext>
                    </a:extLst>
                  </a:tr>
                  <a:tr h="392219">
                    <a:tc>
                      <a:txBody>
                        <a:bodyPr/>
                        <a:lstStyle/>
                        <a:p>
                          <a:r>
                            <a:rPr lang="en-US" sz="2400" dirty="0"/>
                            <a:t>LGPS</a:t>
                          </a:r>
                        </a:p>
                      </a:txBody>
                      <a:tcPr/>
                    </a:tc>
                    <a:tc>
                      <a:txBody>
                        <a:bodyPr/>
                        <a:lstStyle/>
                        <a:p>
                          <a:r>
                            <a:rPr lang="en-US" sz="2400" dirty="0"/>
                            <a:t>0.22-0.25 eV [1]</a:t>
                          </a:r>
                        </a:p>
                      </a:txBody>
                      <a:tcPr/>
                    </a:tc>
                    <a:tc>
                      <a:txBody>
                        <a:bodyPr/>
                        <a:lstStyle/>
                        <a:p>
                          <a:r>
                            <a:rPr lang="en-US" sz="2400" dirty="0"/>
                            <a:t>0.28 eV (3D),</a:t>
                          </a:r>
                          <a:r>
                            <a:rPr lang="en-US" sz="2400" baseline="0" dirty="0"/>
                            <a:t> 0.17 eV (1D) [0]</a:t>
                          </a:r>
                          <a:endParaRPr lang="en-US" sz="2400" dirty="0"/>
                        </a:p>
                      </a:txBody>
                      <a:tcPr/>
                    </a:tc>
                    <a:tc>
                      <a:txBody>
                        <a:bodyPr/>
                        <a:lstStyle/>
                        <a:p>
                          <a:r>
                            <a:rPr lang="en-US" sz="2400" dirty="0"/>
                            <a:t>1.2x</a:t>
                          </a:r>
                          <a:r>
                            <a:rPr lang="en-US" sz="2400" baseline="0" dirty="0"/>
                            <a:t> </a:t>
                          </a:r>
                          <a14:m>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10</m:t>
                                  </m:r>
                                </m:e>
                                <m:sup>
                                  <m:r>
                                    <a:rPr lang="en-US" sz="2400" smtClean="0">
                                      <a:latin typeface="Cambria Math" panose="02040503050406030204" pitchFamily="18" charset="0"/>
                                    </a:rPr>
                                    <m:t>−2</m:t>
                                  </m:r>
                                </m:sup>
                              </m:sSup>
                            </m:oMath>
                          </a14:m>
                          <a:endParaRPr lang="en-US" sz="2400" dirty="0"/>
                        </a:p>
                      </a:txBody>
                      <a:tcPr/>
                    </a:tc>
                    <a:extLst>
                      <a:ext uri="{0D108BD9-81ED-4DB2-BD59-A6C34878D82A}">
                        <a16:rowId xmlns:a16="http://schemas.microsoft.com/office/drawing/2014/main" val="10001"/>
                      </a:ext>
                    </a:extLst>
                  </a:tr>
                  <a:tr h="324604">
                    <a:tc>
                      <a:txBody>
                        <a:bodyPr/>
                        <a:lstStyle/>
                        <a:p>
                          <a:r>
                            <a:rPr lang="el-GR" sz="2400" dirty="0"/>
                            <a:t>β</a:t>
                          </a:r>
                          <a:r>
                            <a:rPr lang="en-US" sz="2400" dirty="0"/>
                            <a:t>-LPS</a:t>
                          </a:r>
                        </a:p>
                      </a:txBody>
                      <a:tcPr/>
                    </a:tc>
                    <a:tc>
                      <a:txBody>
                        <a:bodyPr/>
                        <a:lstStyle/>
                        <a:p>
                          <a:r>
                            <a:rPr lang="en-US" sz="2400" dirty="0"/>
                            <a:t>0.3</a:t>
                          </a:r>
                          <a:r>
                            <a:rPr lang="en-US" sz="2400" baseline="0" dirty="0"/>
                            <a:t> eV  [3]</a:t>
                          </a:r>
                          <a:endParaRPr lang="en-US" sz="2400" dirty="0"/>
                        </a:p>
                      </a:txBody>
                      <a:tcPr/>
                    </a:tc>
                    <a:tc>
                      <a:txBody>
                        <a:bodyPr/>
                        <a:lstStyle/>
                        <a:p>
                          <a:r>
                            <a:rPr lang="en-US" sz="2400" dirty="0"/>
                            <a:t>0.4 eV (NEB)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5.56</a:t>
                          </a:r>
                          <a:r>
                            <a:rPr lang="en-US" sz="2400" baseline="0" dirty="0"/>
                            <a:t> x </a:t>
                          </a:r>
                          <a14:m>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10</m:t>
                                  </m:r>
                                </m:e>
                                <m:sup>
                                  <m:r>
                                    <a:rPr lang="en-US" sz="2400" smtClean="0">
                                      <a:latin typeface="Cambria Math" panose="02040503050406030204" pitchFamily="18" charset="0"/>
                                    </a:rPr>
                                    <m:t>−5</m:t>
                                  </m:r>
                                </m:sup>
                              </m:sSup>
                            </m:oMath>
                          </a14:m>
                          <a:endParaRPr lang="en-US" sz="2400" dirty="0"/>
                        </a:p>
                      </a:txBody>
                      <a:tcPr/>
                    </a:tc>
                    <a:extLst>
                      <a:ext uri="{0D108BD9-81ED-4DB2-BD59-A6C34878D82A}">
                        <a16:rowId xmlns:a16="http://schemas.microsoft.com/office/drawing/2014/main" val="10002"/>
                      </a:ext>
                    </a:extLst>
                  </a:tr>
                  <a:tr h="324604">
                    <a:tc>
                      <a:txBody>
                        <a:bodyPr/>
                        <a:lstStyle/>
                        <a:p>
                          <a:r>
                            <a:rPr lang="el-GR" sz="2400" dirty="0"/>
                            <a:t>γ</a:t>
                          </a:r>
                          <a:r>
                            <a:rPr lang="en-US" sz="2400" dirty="0"/>
                            <a:t>-LPS</a:t>
                          </a:r>
                        </a:p>
                      </a:txBody>
                      <a:tcPr/>
                    </a:tc>
                    <a:tc>
                      <a:txBody>
                        <a:bodyPr/>
                        <a:lstStyle/>
                        <a:p>
                          <a:r>
                            <a:rPr lang="en-US" sz="2400" dirty="0"/>
                            <a:t>0.7</a:t>
                          </a:r>
                          <a:r>
                            <a:rPr lang="en-US" sz="2400" baseline="0" dirty="0"/>
                            <a:t> eV  [3] </a:t>
                          </a:r>
                          <a:endParaRPr lang="en-US" sz="2400" dirty="0"/>
                        </a:p>
                      </a:txBody>
                      <a:tcPr/>
                    </a:tc>
                    <a:tc>
                      <a:txBody>
                        <a:bodyPr/>
                        <a:lstStyle/>
                        <a:p>
                          <a:r>
                            <a:rPr lang="en-US" sz="2400" dirty="0"/>
                            <a:t>0.5 eV (NEB) [2] </a:t>
                          </a:r>
                        </a:p>
                      </a:txBody>
                      <a:tcPr/>
                    </a:tc>
                    <a:tc>
                      <a:txBody>
                        <a:bodyPr/>
                        <a:lstStyle/>
                        <a:p>
                          <a:r>
                            <a:rPr lang="en-US" sz="2400" dirty="0"/>
                            <a:t>2.61 x </a:t>
                          </a:r>
                          <a14:m>
                            <m:oMath xmlns:m="http://schemas.openxmlformats.org/officeDocument/2006/math">
                              <m:sSup>
                                <m:sSupPr>
                                  <m:ctrlPr>
                                    <a:rPr lang="en-US" sz="2400" i="1" smtClean="0">
                                      <a:latin typeface="Cambria Math" panose="02040503050406030204" pitchFamily="18" charset="0"/>
                                    </a:rPr>
                                  </m:ctrlPr>
                                </m:sSupPr>
                                <m:e>
                                  <m:r>
                                    <a:rPr lang="en-US" sz="2400" smtClean="0">
                                      <a:latin typeface="Cambria Math" panose="02040503050406030204" pitchFamily="18" charset="0"/>
                                    </a:rPr>
                                    <m:t>10</m:t>
                                  </m:r>
                                </m:e>
                                <m:sup>
                                  <m:r>
                                    <a:rPr lang="en-US" sz="2400" smtClean="0">
                                      <a:latin typeface="Cambria Math" panose="02040503050406030204" pitchFamily="18" charset="0"/>
                                    </a:rPr>
                                    <m:t>−</m:t>
                                  </m:r>
                                  <m:r>
                                    <a:rPr lang="en-US" sz="2400" b="0" i="1" smtClean="0">
                                      <a:latin typeface="Cambria Math" panose="02040503050406030204" pitchFamily="18" charset="0"/>
                                    </a:rPr>
                                    <m:t>7</m:t>
                                  </m:r>
                                </m:sup>
                              </m:sSup>
                            </m:oMath>
                          </a14:m>
                          <a:endParaRPr lang="en-US" sz="2400" dirty="0"/>
                        </a:p>
                      </a:txBody>
                      <a:tcPr/>
                    </a:tc>
                    <a:extLst>
                      <a:ext uri="{0D108BD9-81ED-4DB2-BD59-A6C34878D82A}">
                        <a16:rowId xmlns:a16="http://schemas.microsoft.com/office/drawing/2014/main" val="10003"/>
                      </a:ext>
                    </a:extLst>
                  </a:tr>
                  <a:tr h="324604">
                    <a:tc>
                      <a:txBody>
                        <a:bodyPr/>
                        <a:lstStyle/>
                        <a:p>
                          <a:r>
                            <a:rPr lang="en-US" sz="2400" dirty="0"/>
                            <a:t>Amorphous LPS</a:t>
                          </a:r>
                        </a:p>
                      </a:txBody>
                      <a:tcPr/>
                    </a:tc>
                    <a:tc>
                      <a:txBody>
                        <a:bodyPr/>
                        <a:lstStyle/>
                        <a:p>
                          <a:r>
                            <a:rPr lang="en-US" sz="2400" dirty="0"/>
                            <a:t>0.187 eV  [4] </a:t>
                          </a:r>
                        </a:p>
                      </a:txBody>
                      <a:tcPr/>
                    </a:tc>
                    <a:tc>
                      <a:txBody>
                        <a:bodyPr/>
                        <a:lstStyle/>
                        <a:p>
                          <a:r>
                            <a:rPr lang="en-US" sz="2400" dirty="0"/>
                            <a:t>N/A </a:t>
                          </a:r>
                        </a:p>
                      </a:txBody>
                      <a:tcPr/>
                    </a:tc>
                    <a:tc>
                      <a:txBody>
                        <a:bodyPr/>
                        <a:lstStyle/>
                        <a:p>
                          <a:r>
                            <a:rPr lang="en-US" sz="2400" dirty="0"/>
                            <a:t>1.24 x</a:t>
                          </a:r>
                          <a14:m>
                            <m:oMath xmlns:m="http://schemas.openxmlformats.org/officeDocument/2006/math">
                              <m:r>
                                <a:rPr lang="en-US" sz="2400" smtClean="0">
                                  <a:latin typeface="Cambria Math" panose="02040503050406030204" pitchFamily="18" charset="0"/>
                                </a:rPr>
                                <m:t> </m:t>
                              </m:r>
                              <m:sSup>
                                <m:sSupPr>
                                  <m:ctrlPr>
                                    <a:rPr lang="en-US" sz="2400" i="1" smtClean="0">
                                      <a:latin typeface="Cambria Math" panose="02040503050406030204" pitchFamily="18" charset="0"/>
                                    </a:rPr>
                                  </m:ctrlPr>
                                </m:sSupPr>
                                <m:e>
                                  <m:r>
                                    <a:rPr lang="en-US" sz="2400" smtClean="0">
                                      <a:latin typeface="Cambria Math" panose="02040503050406030204" pitchFamily="18" charset="0"/>
                                    </a:rPr>
                                    <m:t>10</m:t>
                                  </m:r>
                                </m:e>
                                <m:sup>
                                  <m:r>
                                    <a:rPr lang="en-US" sz="2400" smtClean="0">
                                      <a:latin typeface="Cambria Math" panose="02040503050406030204" pitchFamily="18" charset="0"/>
                                    </a:rPr>
                                    <m:t>−4</m:t>
                                  </m:r>
                                </m:sup>
                              </m:sSup>
                            </m:oMath>
                          </a14:m>
                          <a:endParaRPr lang="en-US" sz="2400" dirty="0"/>
                        </a:p>
                      </a:txBody>
                      <a:tcPr/>
                    </a:tc>
                    <a:extLst>
                      <a:ext uri="{0D108BD9-81ED-4DB2-BD59-A6C34878D82A}">
                        <a16:rowId xmlns:a16="http://schemas.microsoft.com/office/drawing/2014/main" val="10004"/>
                      </a:ext>
                    </a:extLst>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772977910"/>
                  </p:ext>
                </p:extLst>
              </p:nvPr>
            </p:nvGraphicFramePr>
            <p:xfrm>
              <a:off x="256511" y="928685"/>
              <a:ext cx="11774906" cy="2290128"/>
            </p:xfrm>
            <a:graphic>
              <a:graphicData uri="http://schemas.openxmlformats.org/drawingml/2006/table">
                <a:tbl>
                  <a:tblPr firstRow="1" bandRow="1">
                    <a:tableStyleId>{74C1A8A3-306A-4EB7-A6B1-4F7E0EB9C5D6}</a:tableStyleId>
                  </a:tblPr>
                  <a:tblGrid>
                    <a:gridCol w="2625538">
                      <a:extLst>
                        <a:ext uri="{9D8B030D-6E8A-4147-A177-3AD203B41FA5}">
                          <a16:colId xmlns="" xmlns:a16="http://schemas.microsoft.com/office/drawing/2014/main" xmlns:a14="http://schemas.microsoft.com/office/drawing/2010/main" val="20000"/>
                        </a:ext>
                      </a:extLst>
                    </a:gridCol>
                    <a:gridCol w="2574025">
                      <a:extLst>
                        <a:ext uri="{9D8B030D-6E8A-4147-A177-3AD203B41FA5}">
                          <a16:colId xmlns="" xmlns:a16="http://schemas.microsoft.com/office/drawing/2014/main" xmlns:a14="http://schemas.microsoft.com/office/drawing/2010/main" val="20001"/>
                        </a:ext>
                      </a:extLst>
                    </a:gridCol>
                    <a:gridCol w="3937764">
                      <a:extLst>
                        <a:ext uri="{9D8B030D-6E8A-4147-A177-3AD203B41FA5}">
                          <a16:colId xmlns="" xmlns:a16="http://schemas.microsoft.com/office/drawing/2014/main" xmlns:a14="http://schemas.microsoft.com/office/drawing/2010/main" val="20002"/>
                        </a:ext>
                      </a:extLst>
                    </a:gridCol>
                    <a:gridCol w="2637579">
                      <a:extLst>
                        <a:ext uri="{9D8B030D-6E8A-4147-A177-3AD203B41FA5}">
                          <a16:colId xmlns="" xmlns:a16="http://schemas.microsoft.com/office/drawing/2014/main" xmlns:a14="http://schemas.microsoft.com/office/drawing/2010/main" val="20003"/>
                        </a:ext>
                      </a:extLst>
                    </a:gridCol>
                  </a:tblGrid>
                  <a:tr h="457200">
                    <a:tc>
                      <a:txBody>
                        <a:bodyPr/>
                        <a:lstStyle/>
                        <a:p>
                          <a:r>
                            <a:rPr lang="en-US" sz="2400" dirty="0"/>
                            <a:t>Electrolyte</a:t>
                          </a:r>
                        </a:p>
                      </a:txBody>
                      <a:tcPr/>
                    </a:tc>
                    <a:tc>
                      <a:txBody>
                        <a:bodyPr/>
                        <a:lstStyle/>
                        <a:p>
                          <a:endParaRPr lang="en-US"/>
                        </a:p>
                      </a:txBody>
                      <a:tcPr>
                        <a:blipFill rotWithShape="0">
                          <a:blip r:embed="rId3"/>
                          <a:stretch>
                            <a:fillRect l="-102133" t="-104000" r="-256161" b="-534667"/>
                          </a:stretch>
                        </a:blipFill>
                      </a:tcPr>
                    </a:tc>
                    <a:tc>
                      <a:txBody>
                        <a:bodyPr/>
                        <a:lstStyle/>
                        <a:p>
                          <a:endParaRPr lang="en-US"/>
                        </a:p>
                      </a:txBody>
                      <a:tcPr>
                        <a:blipFill rotWithShape="0">
                          <a:blip r:embed="rId3"/>
                          <a:stretch>
                            <a:fillRect l="-132043" t="-104000" r="-67337" b="-534667"/>
                          </a:stretch>
                        </a:blipFill>
                      </a:tcPr>
                    </a:tc>
                    <a:tc>
                      <a:txBody>
                        <a:bodyPr/>
                        <a:lstStyle/>
                        <a:p>
                          <a:r>
                            <a:rPr lang="en-US" sz="2400" baseline="0" dirty="0"/>
                            <a:t>σ (S/cm)</a:t>
                          </a:r>
                          <a:endParaRPr lang="en-US" sz="2400" dirty="0"/>
                        </a:p>
                      </a:txBody>
                      <a:tcPr/>
                    </a:tc>
                    <a:extLst>
                      <a:ext uri="{0D108BD9-81ED-4DB2-BD59-A6C34878D82A}">
                        <a16:rowId xmlns="" xmlns:a16="http://schemas.microsoft.com/office/drawing/2014/main" xmlns:a14="http://schemas.microsoft.com/office/drawing/2010/main" val="10000"/>
                      </a:ext>
                    </a:extLst>
                  </a:tr>
                  <a:tr h="457200">
                    <a:tc>
                      <a:txBody>
                        <a:bodyPr/>
                        <a:lstStyle/>
                        <a:p>
                          <a:r>
                            <a:rPr lang="en-US" sz="2400" dirty="0"/>
                            <a:t>LGPS</a:t>
                          </a:r>
                        </a:p>
                      </a:txBody>
                      <a:tcPr/>
                    </a:tc>
                    <a:tc>
                      <a:txBody>
                        <a:bodyPr/>
                        <a:lstStyle/>
                        <a:p>
                          <a:r>
                            <a:rPr lang="en-US" sz="2400" dirty="0"/>
                            <a:t>0.22-0.25 eV [1]</a:t>
                          </a:r>
                        </a:p>
                      </a:txBody>
                      <a:tcPr/>
                    </a:tc>
                    <a:tc>
                      <a:txBody>
                        <a:bodyPr/>
                        <a:lstStyle/>
                        <a:p>
                          <a:r>
                            <a:rPr lang="en-US" sz="2400" dirty="0"/>
                            <a:t>0.28 eV (3D),</a:t>
                          </a:r>
                          <a:r>
                            <a:rPr lang="en-US" sz="2400" baseline="0" dirty="0"/>
                            <a:t> 0.17 eV (1D</a:t>
                          </a:r>
                          <a:r>
                            <a:rPr lang="en-US" sz="2400" baseline="0" dirty="0" smtClean="0"/>
                            <a:t>) [0]</a:t>
                          </a:r>
                          <a:endParaRPr lang="en-US" sz="2400" dirty="0"/>
                        </a:p>
                      </a:txBody>
                      <a:tcPr/>
                    </a:tc>
                    <a:tc>
                      <a:txBody>
                        <a:bodyPr/>
                        <a:lstStyle/>
                        <a:p>
                          <a:endParaRPr lang="en-US"/>
                        </a:p>
                      </a:txBody>
                      <a:tcPr>
                        <a:blipFill rotWithShape="0">
                          <a:blip r:embed="rId3"/>
                          <a:stretch>
                            <a:fillRect l="-346189" t="-201316" r="-462" b="-427632"/>
                          </a:stretch>
                        </a:blipFill>
                      </a:tcPr>
                    </a:tc>
                    <a:extLst>
                      <a:ext uri="{0D108BD9-81ED-4DB2-BD59-A6C34878D82A}">
                        <a16:rowId xmlns="" xmlns:a16="http://schemas.microsoft.com/office/drawing/2014/main" xmlns:a14="http://schemas.microsoft.com/office/drawing/2010/main" val="10001"/>
                      </a:ext>
                    </a:extLst>
                  </a:tr>
                  <a:tr h="461328">
                    <a:tc>
                      <a:txBody>
                        <a:bodyPr/>
                        <a:lstStyle/>
                        <a:p>
                          <a:r>
                            <a:rPr lang="el-GR" sz="2400" dirty="0"/>
                            <a:t>β</a:t>
                          </a:r>
                          <a:r>
                            <a:rPr lang="en-US" sz="2400" dirty="0"/>
                            <a:t>-LPS</a:t>
                          </a:r>
                        </a:p>
                      </a:txBody>
                      <a:tcPr/>
                    </a:tc>
                    <a:tc>
                      <a:txBody>
                        <a:bodyPr/>
                        <a:lstStyle/>
                        <a:p>
                          <a:r>
                            <a:rPr lang="en-US" sz="2400" dirty="0"/>
                            <a:t>0.3</a:t>
                          </a:r>
                          <a:r>
                            <a:rPr lang="en-US" sz="2400" baseline="0" dirty="0"/>
                            <a:t> eV  </a:t>
                          </a:r>
                          <a:r>
                            <a:rPr lang="en-US" sz="2400" baseline="0" dirty="0" smtClean="0"/>
                            <a:t>[3]</a:t>
                          </a:r>
                          <a:endParaRPr lang="en-US" sz="2400" dirty="0"/>
                        </a:p>
                      </a:txBody>
                      <a:tcPr/>
                    </a:tc>
                    <a:tc>
                      <a:txBody>
                        <a:bodyPr/>
                        <a:lstStyle/>
                        <a:p>
                          <a:r>
                            <a:rPr lang="en-US" sz="2400" dirty="0"/>
                            <a:t>0.4 eV (NEB)  </a:t>
                          </a:r>
                          <a:r>
                            <a:rPr lang="en-US" sz="2400" dirty="0" smtClean="0"/>
                            <a:t>[2]</a:t>
                          </a:r>
                          <a:endParaRPr lang="en-US" sz="2400" dirty="0"/>
                        </a:p>
                      </a:txBody>
                      <a:tcPr/>
                    </a:tc>
                    <a:tc>
                      <a:txBody>
                        <a:bodyPr/>
                        <a:lstStyle/>
                        <a:p>
                          <a:endParaRPr lang="en-US"/>
                        </a:p>
                      </a:txBody>
                      <a:tcPr>
                        <a:blipFill rotWithShape="0">
                          <a:blip r:embed="rId3"/>
                          <a:stretch>
                            <a:fillRect l="-346189" t="-305333" r="-462" b="-333333"/>
                          </a:stretch>
                        </a:blipFill>
                      </a:tcPr>
                    </a:tc>
                    <a:extLst>
                      <a:ext uri="{0D108BD9-81ED-4DB2-BD59-A6C34878D82A}">
                        <a16:rowId xmlns="" xmlns:a16="http://schemas.microsoft.com/office/drawing/2014/main" xmlns:a14="http://schemas.microsoft.com/office/drawing/2010/main" val="10002"/>
                      </a:ext>
                    </a:extLst>
                  </a:tr>
                  <a:tr h="457200">
                    <a:tc>
                      <a:txBody>
                        <a:bodyPr/>
                        <a:lstStyle/>
                        <a:p>
                          <a:r>
                            <a:rPr lang="el-GR" sz="2400" dirty="0"/>
                            <a:t>γ</a:t>
                          </a:r>
                          <a:r>
                            <a:rPr lang="en-US" sz="2400" dirty="0"/>
                            <a:t>-LPS</a:t>
                          </a:r>
                        </a:p>
                      </a:txBody>
                      <a:tcPr/>
                    </a:tc>
                    <a:tc>
                      <a:txBody>
                        <a:bodyPr/>
                        <a:lstStyle/>
                        <a:p>
                          <a:r>
                            <a:rPr lang="en-US" sz="2400" dirty="0"/>
                            <a:t>0.7</a:t>
                          </a:r>
                          <a:r>
                            <a:rPr lang="en-US" sz="2400" baseline="0" dirty="0"/>
                            <a:t> eV  </a:t>
                          </a:r>
                          <a:r>
                            <a:rPr lang="en-US" sz="2400" baseline="0" dirty="0" smtClean="0"/>
                            <a:t>[3] </a:t>
                          </a:r>
                          <a:endParaRPr lang="en-US" sz="2400" dirty="0"/>
                        </a:p>
                      </a:txBody>
                      <a:tcPr/>
                    </a:tc>
                    <a:tc>
                      <a:txBody>
                        <a:bodyPr/>
                        <a:lstStyle/>
                        <a:p>
                          <a:r>
                            <a:rPr lang="en-US" sz="2400" dirty="0"/>
                            <a:t>0.5 eV (NEB) [2] </a:t>
                          </a:r>
                        </a:p>
                      </a:txBody>
                      <a:tcPr/>
                    </a:tc>
                    <a:tc>
                      <a:txBody>
                        <a:bodyPr/>
                        <a:lstStyle/>
                        <a:p>
                          <a:endParaRPr lang="en-US"/>
                        </a:p>
                      </a:txBody>
                      <a:tcPr>
                        <a:blipFill rotWithShape="0">
                          <a:blip r:embed="rId3"/>
                          <a:stretch>
                            <a:fillRect l="-346189" t="-400000" r="-462" b="-228947"/>
                          </a:stretch>
                        </a:blipFill>
                      </a:tcPr>
                    </a:tc>
                    <a:extLst>
                      <a:ext uri="{0D108BD9-81ED-4DB2-BD59-A6C34878D82A}">
                        <a16:rowId xmlns="" xmlns:a16="http://schemas.microsoft.com/office/drawing/2014/main" xmlns:a14="http://schemas.microsoft.com/office/drawing/2010/main" val="10003"/>
                      </a:ext>
                    </a:extLst>
                  </a:tr>
                  <a:tr h="457200">
                    <a:tc>
                      <a:txBody>
                        <a:bodyPr/>
                        <a:lstStyle/>
                        <a:p>
                          <a:r>
                            <a:rPr lang="en-US" sz="2400" dirty="0"/>
                            <a:t>Amorphous LPS</a:t>
                          </a:r>
                        </a:p>
                      </a:txBody>
                      <a:tcPr/>
                    </a:tc>
                    <a:tc>
                      <a:txBody>
                        <a:bodyPr/>
                        <a:lstStyle/>
                        <a:p>
                          <a:r>
                            <a:rPr lang="en-US" sz="2400" dirty="0"/>
                            <a:t>0.187 eV  </a:t>
                          </a:r>
                          <a:r>
                            <a:rPr lang="en-US" sz="2400" dirty="0" smtClean="0"/>
                            <a:t>[4] </a:t>
                          </a:r>
                          <a:endParaRPr lang="en-US" sz="2400" dirty="0"/>
                        </a:p>
                      </a:txBody>
                      <a:tcPr/>
                    </a:tc>
                    <a:tc>
                      <a:txBody>
                        <a:bodyPr/>
                        <a:lstStyle/>
                        <a:p>
                          <a:r>
                            <a:rPr lang="en-US" sz="2400" dirty="0"/>
                            <a:t>N/A </a:t>
                          </a:r>
                        </a:p>
                      </a:txBody>
                      <a:tcPr/>
                    </a:tc>
                    <a:tc>
                      <a:txBody>
                        <a:bodyPr/>
                        <a:lstStyle/>
                        <a:p>
                          <a:endParaRPr lang="en-US"/>
                        </a:p>
                      </a:txBody>
                      <a:tcPr>
                        <a:blipFill rotWithShape="0">
                          <a:blip r:embed="rId3"/>
                          <a:stretch>
                            <a:fillRect l="-346189" t="-506667" r="-462" b="-132000"/>
                          </a:stretch>
                        </a:blipFill>
                      </a:tcPr>
                    </a:tc>
                    <a:extLst>
                      <a:ext uri="{0D108BD9-81ED-4DB2-BD59-A6C34878D82A}">
                        <a16:rowId xmlns="" xmlns:a16="http://schemas.microsoft.com/office/drawing/2014/main" xmlns:a14="http://schemas.microsoft.com/office/drawing/2010/main" val="10004"/>
                      </a:ext>
                    </a:extLst>
                  </a:tr>
                </a:tbl>
              </a:graphicData>
            </a:graphic>
          </p:graphicFrame>
        </mc:Fallback>
      </mc:AlternateContent>
      <p:pic>
        <p:nvPicPr>
          <p:cNvPr id="10" name="Picture 9" descr="Shield for San Francisco State University" title="Shield for San Francisco State Universit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2" y="6087671"/>
            <a:ext cx="713609" cy="713609"/>
          </a:xfrm>
          <a:prstGeom prst="rect">
            <a:avLst/>
          </a:prstGeom>
        </p:spPr>
      </p:pic>
      <p:sp>
        <p:nvSpPr>
          <p:cNvPr id="7" name="TextBox 6"/>
          <p:cNvSpPr txBox="1"/>
          <p:nvPr/>
        </p:nvSpPr>
        <p:spPr>
          <a:xfrm>
            <a:off x="63992" y="3348921"/>
            <a:ext cx="8820701" cy="2492990"/>
          </a:xfrm>
          <a:prstGeom prst="rect">
            <a:avLst/>
          </a:prstGeom>
          <a:noFill/>
        </p:spPr>
        <p:txBody>
          <a:bodyPr wrap="square" rtlCol="0">
            <a:spAutoFit/>
          </a:bodyPr>
          <a:lstStyle/>
          <a:p>
            <a:pPr marL="342900" indent="-342900">
              <a:buFont typeface="Wingdings" charset="2"/>
              <a:buChar char="Ø"/>
            </a:pPr>
            <a:r>
              <a:rPr lang="en-US" sz="3200" dirty="0">
                <a:solidFill>
                  <a:srgbClr val="002060"/>
                </a:solidFill>
              </a:rPr>
              <a:t>𝝙</a:t>
            </a:r>
            <a:r>
              <a:rPr lang="en-US" sz="3200" dirty="0" err="1">
                <a:solidFill>
                  <a:srgbClr val="002060"/>
                </a:solidFill>
              </a:rPr>
              <a:t>E</a:t>
            </a:r>
            <a:r>
              <a:rPr lang="en-US" sz="3200" baseline="-25000" dirty="0" err="1">
                <a:solidFill>
                  <a:srgbClr val="002060"/>
                </a:solidFill>
              </a:rPr>
              <a:t>a</a:t>
            </a:r>
            <a:r>
              <a:rPr lang="en-US" sz="3200" dirty="0">
                <a:solidFill>
                  <a:srgbClr val="002060"/>
                </a:solidFill>
              </a:rPr>
              <a:t> ≠ 𝝙</a:t>
            </a:r>
            <a:r>
              <a:rPr lang="en-US" sz="3200" dirty="0" err="1"/>
              <a:t>σ</a:t>
            </a:r>
            <a:r>
              <a:rPr lang="en-US" sz="3200" dirty="0">
                <a:solidFill>
                  <a:srgbClr val="002060"/>
                </a:solidFill>
              </a:rPr>
              <a:t>  for LGPS vs. LPS</a:t>
            </a:r>
          </a:p>
          <a:p>
            <a:pPr marL="342900" indent="-342900">
              <a:buFont typeface="Wingdings" charset="2"/>
              <a:buChar char="Ø"/>
            </a:pPr>
            <a:r>
              <a:rPr lang="en-US" sz="3200" dirty="0">
                <a:solidFill>
                  <a:srgbClr val="002060"/>
                </a:solidFill>
              </a:rPr>
              <a:t>Correlated motion PS</a:t>
            </a:r>
            <a:r>
              <a:rPr lang="en-US" sz="3200" baseline="-25000" dirty="0">
                <a:solidFill>
                  <a:srgbClr val="002060"/>
                </a:solidFill>
              </a:rPr>
              <a:t>4</a:t>
            </a:r>
            <a:r>
              <a:rPr lang="en-US" sz="3200" dirty="0">
                <a:solidFill>
                  <a:srgbClr val="002060"/>
                </a:solidFill>
              </a:rPr>
              <a:t> rotations (paddle wheel)? </a:t>
            </a:r>
          </a:p>
          <a:p>
            <a:pPr marL="458788" lvl="1" indent="-230188">
              <a:buFont typeface="Wingdings" charset="2"/>
              <a:buChar char="Ø"/>
            </a:pPr>
            <a:r>
              <a:rPr lang="en-US" sz="3200" dirty="0">
                <a:solidFill>
                  <a:srgbClr val="002060"/>
                </a:solidFill>
              </a:rPr>
              <a:t>Disorder: LGPS=GeS</a:t>
            </a:r>
            <a:r>
              <a:rPr lang="en-US" sz="3200" baseline="-25000" dirty="0">
                <a:solidFill>
                  <a:srgbClr val="002060"/>
                </a:solidFill>
              </a:rPr>
              <a:t>4</a:t>
            </a:r>
            <a:r>
              <a:rPr lang="en-US" sz="3200" dirty="0">
                <a:solidFill>
                  <a:srgbClr val="002060"/>
                </a:solidFill>
              </a:rPr>
              <a:t>, </a:t>
            </a:r>
            <a:r>
              <a:rPr lang="en-US" sz="3200" b="1" i="1" dirty="0">
                <a:solidFill>
                  <a:srgbClr val="002060"/>
                </a:solidFill>
              </a:rPr>
              <a:t>LPS=amorphous</a:t>
            </a:r>
            <a:r>
              <a:rPr lang="en-US" sz="2800" dirty="0">
                <a:solidFill>
                  <a:srgbClr val="002060"/>
                </a:solidFill>
              </a:rPr>
              <a:t> [5]</a:t>
            </a:r>
            <a:endParaRPr lang="en-US" sz="2800" baseline="-25000" dirty="0">
              <a:solidFill>
                <a:srgbClr val="002060"/>
              </a:solidFill>
            </a:endParaRPr>
          </a:p>
          <a:p>
            <a:pPr marL="458788" lvl="1" indent="-230188">
              <a:buFont typeface="Wingdings" charset="2"/>
              <a:buChar char="Ø"/>
            </a:pPr>
            <a:r>
              <a:rPr lang="en-US" sz="3200" dirty="0">
                <a:solidFill>
                  <a:srgbClr val="002060"/>
                </a:solidFill>
              </a:rPr>
              <a:t>Ideal volume: LGPS=Ge&gt;P, LPS=amorphous	</a:t>
            </a:r>
          </a:p>
          <a:p>
            <a:pPr marL="342900" indent="-342900">
              <a:buFont typeface="Wingdings" charset="2"/>
              <a:buChar char="Ø"/>
            </a:pPr>
            <a:r>
              <a:rPr lang="en-US" sz="2800" b="1" dirty="0">
                <a:solidFill>
                  <a:srgbClr val="002060"/>
                </a:solidFill>
              </a:rPr>
              <a:t> </a:t>
            </a:r>
            <a:r>
              <a:rPr lang="en-US" sz="2800" dirty="0">
                <a:solidFill>
                  <a:srgbClr val="002060"/>
                </a:solidFill>
              </a:rPr>
              <a:t>Note, average volume/</a:t>
            </a:r>
            <a:r>
              <a:rPr lang="en-US" sz="2800" dirty="0" err="1">
                <a:solidFill>
                  <a:srgbClr val="002060"/>
                </a:solidFill>
              </a:rPr>
              <a:t>tetrahedra</a:t>
            </a:r>
            <a:r>
              <a:rPr lang="en-US" sz="2800" dirty="0">
                <a:solidFill>
                  <a:srgbClr val="002060"/>
                </a:solidFill>
              </a:rPr>
              <a:t> in </a:t>
            </a:r>
            <a:r>
              <a:rPr lang="en-US" sz="2800" b="1" dirty="0">
                <a:solidFill>
                  <a:srgbClr val="002060"/>
                </a:solidFill>
              </a:rPr>
              <a:t>LGPS &lt;= LPS</a:t>
            </a:r>
          </a:p>
        </p:txBody>
      </p:sp>
      <p:sp>
        <p:nvSpPr>
          <p:cNvPr id="6" name="Rectangle 5"/>
          <p:cNvSpPr/>
          <p:nvPr/>
        </p:nvSpPr>
        <p:spPr>
          <a:xfrm>
            <a:off x="4474342" y="5837533"/>
            <a:ext cx="5970948" cy="1015663"/>
          </a:xfrm>
          <a:prstGeom prst="rect">
            <a:avLst/>
          </a:prstGeom>
        </p:spPr>
        <p:txBody>
          <a:bodyPr wrap="square">
            <a:spAutoFit/>
          </a:bodyPr>
          <a:lstStyle/>
          <a:p>
            <a:r>
              <a:rPr lang="en-US" sz="1000" dirty="0">
                <a:solidFill>
                  <a:srgbClr val="00B0F0"/>
                </a:solidFill>
                <a:latin typeface="Helvetica" charset="0"/>
                <a:ea typeface="Helvetica" charset="0"/>
                <a:cs typeface="Helvetica" charset="0"/>
              </a:rPr>
              <a:t>[0] Mo, Y. </a:t>
            </a:r>
            <a:r>
              <a:rPr lang="en-US" sz="1000" i="1" dirty="0">
                <a:solidFill>
                  <a:srgbClr val="00B0F0"/>
                </a:solidFill>
                <a:latin typeface="Helvetica" charset="0"/>
                <a:ea typeface="Helvetica" charset="0"/>
                <a:cs typeface="Helvetica" charset="0"/>
              </a:rPr>
              <a:t>et al.</a:t>
            </a:r>
            <a:r>
              <a:rPr lang="en-US" sz="1000" dirty="0">
                <a:solidFill>
                  <a:srgbClr val="00B0F0"/>
                </a:solidFill>
                <a:latin typeface="Helvetica" charset="0"/>
                <a:ea typeface="Helvetica" charset="0"/>
                <a:cs typeface="Helvetica" charset="0"/>
              </a:rPr>
              <a:t> Chemistry of Materials, 24, 15-17 (2012) </a:t>
            </a:r>
          </a:p>
          <a:p>
            <a:r>
              <a:rPr lang="en-US" sz="1000" dirty="0">
                <a:solidFill>
                  <a:srgbClr val="00B0F0"/>
                </a:solidFill>
                <a:latin typeface="Helvetica" charset="0"/>
                <a:ea typeface="Helvetica" charset="0"/>
                <a:cs typeface="Helvetica" charset="0"/>
              </a:rPr>
              <a:t>[1] Kamaya, N. </a:t>
            </a:r>
            <a:r>
              <a:rPr lang="en-US" sz="1000" i="1" dirty="0">
                <a:solidFill>
                  <a:srgbClr val="00B0F0"/>
                </a:solidFill>
                <a:latin typeface="Helvetica" charset="0"/>
                <a:ea typeface="Helvetica" charset="0"/>
                <a:cs typeface="Helvetica" charset="0"/>
              </a:rPr>
              <a:t>et al. </a:t>
            </a:r>
            <a:r>
              <a:rPr lang="en-US" sz="1000" dirty="0">
                <a:solidFill>
                  <a:srgbClr val="00B0F0"/>
                </a:solidFill>
                <a:latin typeface="Helvetica" charset="0"/>
                <a:ea typeface="Helvetica" charset="0"/>
                <a:cs typeface="Helvetica" charset="0"/>
              </a:rPr>
              <a:t>A lithium superionic conductor. </a:t>
            </a:r>
            <a:r>
              <a:rPr lang="en-US" sz="1000" i="1" dirty="0">
                <a:solidFill>
                  <a:srgbClr val="00B0F0"/>
                </a:solidFill>
                <a:latin typeface="Helvetica" charset="0"/>
                <a:ea typeface="Helvetica" charset="0"/>
                <a:cs typeface="Helvetica" charset="0"/>
              </a:rPr>
              <a:t>Nature Mater. </a:t>
            </a:r>
            <a:r>
              <a:rPr lang="en-US" sz="1000" b="1" dirty="0">
                <a:solidFill>
                  <a:srgbClr val="00B0F0"/>
                </a:solidFill>
                <a:latin typeface="Helvetica" charset="0"/>
                <a:ea typeface="Helvetica" charset="0"/>
                <a:cs typeface="Helvetica" charset="0"/>
              </a:rPr>
              <a:t>10, </a:t>
            </a:r>
            <a:r>
              <a:rPr lang="en-US" sz="1000" dirty="0">
                <a:solidFill>
                  <a:srgbClr val="00B0F0"/>
                </a:solidFill>
                <a:latin typeface="Helvetica" charset="0"/>
                <a:ea typeface="Helvetica" charset="0"/>
                <a:cs typeface="Helvetica" charset="0"/>
              </a:rPr>
              <a:t>682 (2011) –686 (2011). </a:t>
            </a:r>
          </a:p>
          <a:p>
            <a:r>
              <a:rPr lang="en-US" sz="1000" dirty="0">
                <a:solidFill>
                  <a:srgbClr val="00B0F0"/>
                </a:solidFill>
                <a:latin typeface="Helvetica" charset="0"/>
                <a:ea typeface="Helvetica" charset="0"/>
                <a:cs typeface="Helvetica" charset="0"/>
              </a:rPr>
              <a:t>[2]  </a:t>
            </a:r>
            <a:r>
              <a:rPr lang="en-US" sz="1000" dirty="0" err="1">
                <a:solidFill>
                  <a:srgbClr val="00B0F0"/>
                </a:solidFill>
                <a:latin typeface="Helvetica" charset="0"/>
                <a:ea typeface="Helvetica" charset="0"/>
                <a:cs typeface="Helvetica" charset="0"/>
              </a:rPr>
              <a:t>Lepley</a:t>
            </a:r>
            <a:r>
              <a:rPr lang="en-US" sz="1000" dirty="0">
                <a:solidFill>
                  <a:srgbClr val="00B0F0"/>
                </a:solidFill>
                <a:latin typeface="Helvetica" charset="0"/>
                <a:ea typeface="Helvetica" charset="0"/>
                <a:cs typeface="Helvetica" charset="0"/>
              </a:rPr>
              <a:t>, N. </a:t>
            </a:r>
            <a:r>
              <a:rPr lang="en-US" sz="1000" i="1" dirty="0">
                <a:solidFill>
                  <a:srgbClr val="00B0F0"/>
                </a:solidFill>
                <a:latin typeface="Helvetica" charset="0"/>
                <a:ea typeface="Helvetica" charset="0"/>
                <a:cs typeface="Helvetica" charset="0"/>
              </a:rPr>
              <a:t>et al.  Physical Review </a:t>
            </a:r>
            <a:r>
              <a:rPr lang="en-US" sz="1000" dirty="0">
                <a:solidFill>
                  <a:srgbClr val="00B0F0"/>
                </a:solidFill>
                <a:latin typeface="Helvetica" charset="0"/>
                <a:ea typeface="Helvetica" charset="0"/>
                <a:cs typeface="Helvetica" charset="0"/>
              </a:rPr>
              <a:t>B 88, 104103 (2013) </a:t>
            </a:r>
          </a:p>
          <a:p>
            <a:r>
              <a:rPr lang="en-US" sz="1000" dirty="0">
                <a:solidFill>
                  <a:srgbClr val="00B0F0"/>
                </a:solidFill>
                <a:latin typeface="Helvetica" charset="0"/>
                <a:ea typeface="Helvetica" charset="0"/>
                <a:cs typeface="Helvetica" charset="0"/>
              </a:rPr>
              <a:t>[3] </a:t>
            </a:r>
            <a:r>
              <a:rPr lang="en-US" sz="1000" dirty="0" err="1">
                <a:solidFill>
                  <a:srgbClr val="00B0F0"/>
                </a:solidFill>
                <a:latin typeface="Helvetica" charset="0"/>
                <a:ea typeface="Helvetica" charset="0"/>
                <a:cs typeface="Helvetica" charset="0"/>
              </a:rPr>
              <a:t>Hommo</a:t>
            </a:r>
            <a:r>
              <a:rPr lang="en-US" sz="1000" dirty="0">
                <a:solidFill>
                  <a:srgbClr val="00B0F0"/>
                </a:solidFill>
                <a:latin typeface="Helvetica" charset="0"/>
                <a:ea typeface="Helvetica" charset="0"/>
                <a:cs typeface="Helvetica" charset="0"/>
              </a:rPr>
              <a:t>, K. et al. Solid State Ionics 182, 53 (2011)</a:t>
            </a:r>
          </a:p>
          <a:p>
            <a:r>
              <a:rPr lang="en-US" sz="1000" dirty="0">
                <a:solidFill>
                  <a:srgbClr val="00B0F0"/>
                </a:solidFill>
                <a:latin typeface="Helvetica" charset="0"/>
                <a:ea typeface="Helvetica" charset="0"/>
                <a:cs typeface="Helvetica" charset="0"/>
              </a:rPr>
              <a:t>[4] </a:t>
            </a:r>
            <a:r>
              <a:rPr lang="en-US" sz="1000" dirty="0" err="1">
                <a:solidFill>
                  <a:srgbClr val="00B0F0"/>
                </a:solidFill>
                <a:latin typeface="Helvetica" charset="0"/>
                <a:ea typeface="Helvetica" charset="0"/>
                <a:cs typeface="Helvetica" charset="0"/>
              </a:rPr>
              <a:t>Mascaraque</a:t>
            </a:r>
            <a:r>
              <a:rPr lang="en-US" sz="1000" dirty="0">
                <a:solidFill>
                  <a:srgbClr val="00B0F0"/>
                </a:solidFill>
                <a:latin typeface="Helvetica" charset="0"/>
                <a:ea typeface="Helvetica" charset="0"/>
                <a:cs typeface="Helvetica" charset="0"/>
              </a:rPr>
              <a:t>, N. </a:t>
            </a:r>
            <a:r>
              <a:rPr lang="en-US" sz="1000" i="1" dirty="0">
                <a:solidFill>
                  <a:srgbClr val="00B0F0"/>
                </a:solidFill>
                <a:latin typeface="Helvetica" charset="0"/>
                <a:ea typeface="Helvetica" charset="0"/>
                <a:cs typeface="Helvetica" charset="0"/>
              </a:rPr>
              <a:t>et al. </a:t>
            </a:r>
            <a:r>
              <a:rPr lang="en-US" sz="1000" dirty="0">
                <a:solidFill>
                  <a:srgbClr val="00B0F0"/>
                </a:solidFill>
                <a:latin typeface="Helvetica" charset="0"/>
                <a:ea typeface="Helvetica" charset="0"/>
                <a:cs typeface="Helvetica" charset="0"/>
              </a:rPr>
              <a:t> </a:t>
            </a:r>
            <a:r>
              <a:rPr lang="en-US" sz="1000" i="1" dirty="0">
                <a:solidFill>
                  <a:srgbClr val="00B0F0"/>
                </a:solidFill>
                <a:latin typeface="Helvetica" charset="0"/>
                <a:ea typeface="Helvetica" charset="0"/>
                <a:cs typeface="Helvetica" charset="0"/>
              </a:rPr>
              <a:t>Journal of Non-Crystalline Solids</a:t>
            </a:r>
            <a:r>
              <a:rPr lang="en-US" sz="1000" dirty="0">
                <a:solidFill>
                  <a:srgbClr val="00B0F0"/>
                </a:solidFill>
                <a:latin typeface="Helvetica" charset="0"/>
                <a:ea typeface="Helvetica" charset="0"/>
                <a:cs typeface="Helvetica" charset="0"/>
              </a:rPr>
              <a:t>, 405, 159–162 (2014)</a:t>
            </a:r>
          </a:p>
          <a:p>
            <a:r>
              <a:rPr lang="en-US" sz="1000" dirty="0">
                <a:solidFill>
                  <a:srgbClr val="00B0F0"/>
                </a:solidFill>
                <a:latin typeface="Helvetica" charset="0"/>
                <a:ea typeface="Helvetica" charset="0"/>
                <a:cs typeface="Helvetica" charset="0"/>
              </a:rPr>
              <a:t>[5] </a:t>
            </a:r>
            <a:r>
              <a:rPr lang="en-US" sz="1000" dirty="0" err="1">
                <a:solidFill>
                  <a:srgbClr val="00B0F0"/>
                </a:solidFill>
                <a:latin typeface="Helvetica" charset="0"/>
                <a:ea typeface="Helvetica" charset="0"/>
                <a:cs typeface="Helvetica" charset="0"/>
              </a:rPr>
              <a:t>Adams,S</a:t>
            </a:r>
            <a:r>
              <a:rPr lang="en-US" sz="1000" dirty="0">
                <a:solidFill>
                  <a:srgbClr val="00B0F0"/>
                </a:solidFill>
                <a:latin typeface="Helvetica" charset="0"/>
                <a:ea typeface="Helvetica" charset="0"/>
                <a:cs typeface="Helvetica" charset="0"/>
              </a:rPr>
              <a:t>. and Rao, P. </a:t>
            </a:r>
            <a:r>
              <a:rPr lang="nb-NO" sz="1000" dirty="0">
                <a:solidFill>
                  <a:srgbClr val="00B0F0"/>
                </a:solidFill>
              </a:rPr>
              <a:t>J. Mater. </a:t>
            </a:r>
            <a:r>
              <a:rPr lang="nb-NO" sz="1000" dirty="0" err="1">
                <a:solidFill>
                  <a:srgbClr val="00B0F0"/>
                </a:solidFill>
              </a:rPr>
              <a:t>Chem</a:t>
            </a:r>
            <a:r>
              <a:rPr lang="nb-NO" sz="1000" dirty="0">
                <a:solidFill>
                  <a:srgbClr val="00B0F0"/>
                </a:solidFill>
              </a:rPr>
              <a:t>., 2012, 22, 7687</a:t>
            </a:r>
          </a:p>
        </p:txBody>
      </p:sp>
      <p:pic>
        <p:nvPicPr>
          <p:cNvPr id="11" name="Picture 10"/>
          <p:cNvPicPr>
            <a:picLocks noChangeAspect="1"/>
          </p:cNvPicPr>
          <p:nvPr/>
        </p:nvPicPr>
        <p:blipFill>
          <a:blip r:embed="rId5"/>
          <a:stretch>
            <a:fillRect/>
          </a:stretch>
        </p:blipFill>
        <p:spPr>
          <a:xfrm>
            <a:off x="8990959" y="3840658"/>
            <a:ext cx="3085139" cy="2383971"/>
          </a:xfrm>
          <a:prstGeom prst="rect">
            <a:avLst/>
          </a:prstGeom>
        </p:spPr>
      </p:pic>
    </p:spTree>
    <p:extLst>
      <p:ext uri="{BB962C8B-B14F-4D97-AF65-F5344CB8AC3E}">
        <p14:creationId xmlns:p14="http://schemas.microsoft.com/office/powerpoint/2010/main" val="866913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165" y="0"/>
            <a:ext cx="10515600" cy="1325563"/>
          </a:xfrm>
        </p:spPr>
        <p:txBody>
          <a:bodyPr>
            <a:normAutofit/>
          </a:bodyPr>
          <a:lstStyle/>
          <a:p>
            <a:r>
              <a:rPr lang="en-US" sz="3200" b="1" dirty="0">
                <a:latin typeface="Times New Roman" panose="02020603050405020304" pitchFamily="18" charset="0"/>
                <a:cs typeface="Times New Roman" panose="02020603050405020304" pitchFamily="18" charset="0"/>
              </a:rPr>
              <a:t>Volumes Studies: Does the larger volume of the amorphous phase lead to greater conductivity? </a:t>
            </a:r>
          </a:p>
        </p:txBody>
      </p:sp>
      <p:sp>
        <p:nvSpPr>
          <p:cNvPr id="3" name="Content Placeholder 2"/>
          <p:cNvSpPr>
            <a:spLocks noGrp="1"/>
          </p:cNvSpPr>
          <p:nvPr>
            <p:ph idx="1"/>
          </p:nvPr>
        </p:nvSpPr>
        <p:spPr>
          <a:xfrm>
            <a:off x="154232" y="1211953"/>
            <a:ext cx="7184287" cy="4665662"/>
          </a:xfrm>
        </p:spPr>
        <p:txBody>
          <a:bodyPr>
            <a:normAutofit fontScale="25000" lnSpcReduction="20000"/>
          </a:bodyPr>
          <a:lstStyle/>
          <a:p>
            <a:pPr marL="0" indent="0">
              <a:buNone/>
            </a:pPr>
            <a:endParaRPr lang="en-US" sz="14400" dirty="0">
              <a:solidFill>
                <a:srgbClr val="002060"/>
              </a:solidFill>
              <a:latin typeface="Times New Roman" panose="02020603050405020304" pitchFamily="18" charset="0"/>
              <a:cs typeface="Times New Roman" panose="02020603050405020304" pitchFamily="18" charset="0"/>
            </a:endParaRPr>
          </a:p>
          <a:p>
            <a:r>
              <a:rPr lang="en-US" sz="14400" dirty="0">
                <a:solidFill>
                  <a:srgbClr val="002060"/>
                </a:solidFill>
                <a:latin typeface="Times New Roman" panose="02020603050405020304" pitchFamily="18" charset="0"/>
                <a:cs typeface="Times New Roman" panose="02020603050405020304" pitchFamily="18" charset="0"/>
              </a:rPr>
              <a:t>LPS simulated at three sizes</a:t>
            </a:r>
          </a:p>
          <a:p>
            <a:r>
              <a:rPr lang="en-US" sz="14400" dirty="0">
                <a:solidFill>
                  <a:srgbClr val="002060"/>
                </a:solidFill>
                <a:latin typeface="Times New Roman" panose="02020603050405020304" pitchFamily="18" charset="0"/>
                <a:cs typeface="Times New Roman" panose="02020603050405020304" pitchFamily="18" charset="0"/>
              </a:rPr>
              <a:t>Minimum energy volume  = 12.79 Å</a:t>
            </a:r>
          </a:p>
          <a:p>
            <a:r>
              <a:rPr lang="en-US" sz="14400" dirty="0">
                <a:solidFill>
                  <a:srgbClr val="002060"/>
                </a:solidFill>
                <a:latin typeface="Times New Roman" panose="02020603050405020304" pitchFamily="18" charset="0"/>
                <a:cs typeface="Times New Roman" panose="02020603050405020304" pitchFamily="18" charset="0"/>
              </a:rPr>
              <a:t>Look at the effect of smaller and larger volumes than minimum</a:t>
            </a:r>
          </a:p>
          <a:p>
            <a:r>
              <a:rPr lang="en-US" sz="14400" dirty="0">
                <a:solidFill>
                  <a:srgbClr val="002060"/>
                </a:solidFill>
                <a:latin typeface="Times New Roman" panose="02020603050405020304" pitchFamily="18" charset="0"/>
                <a:cs typeface="Times New Roman" panose="02020603050405020304" pitchFamily="18" charset="0"/>
              </a:rPr>
              <a:t>Larger volumes are a proxy for understanding the amorphous phase</a:t>
            </a:r>
          </a:p>
          <a:p>
            <a:endParaRPr lang="en-US" dirty="0">
              <a:solidFill>
                <a:srgbClr val="00B0F0"/>
              </a:solidFill>
              <a:latin typeface="Times New Roman" panose="02020603050405020304" pitchFamily="18" charset="0"/>
              <a:cs typeface="Times New Roman" panose="02020603050405020304" pitchFamily="18" charset="0"/>
            </a:endParaRPr>
          </a:p>
          <a:p>
            <a:endParaRPr lang="en-US" dirty="0">
              <a:solidFill>
                <a:srgbClr val="00B0F0"/>
              </a:solidFill>
              <a:latin typeface="Times New Roman" panose="02020603050405020304" pitchFamily="18" charset="0"/>
              <a:cs typeface="Times New Roman" panose="02020603050405020304" pitchFamily="18" charset="0"/>
            </a:endParaRPr>
          </a:p>
          <a:p>
            <a:endParaRPr lang="en-US" dirty="0">
              <a:solidFill>
                <a:srgbClr val="00B0F0"/>
              </a:solidFill>
              <a:latin typeface="Times New Roman" panose="02020603050405020304" pitchFamily="18" charset="0"/>
              <a:cs typeface="Times New Roman" panose="02020603050405020304" pitchFamily="18" charset="0"/>
            </a:endParaRPr>
          </a:p>
          <a:p>
            <a:pPr marL="0" indent="0">
              <a:buNone/>
            </a:pPr>
            <a:r>
              <a:rPr lang="en-US" dirty="0">
                <a:solidFill>
                  <a:srgbClr val="00B0F0"/>
                </a:solidFill>
                <a:latin typeface="Times New Roman" panose="02020603050405020304" pitchFamily="18" charset="0"/>
                <a:cs typeface="Times New Roman" panose="02020603050405020304" pitchFamily="18" charset="0"/>
              </a:rPr>
              <a:t> </a:t>
            </a:r>
          </a:p>
          <a:p>
            <a:endParaRPr lang="en-US" dirty="0">
              <a:solidFill>
                <a:srgbClr val="00B0F0"/>
              </a:solidFill>
              <a:latin typeface="Times New Roman" panose="02020603050405020304" pitchFamily="18" charset="0"/>
              <a:cs typeface="Times New Roman" panose="02020603050405020304" pitchFamily="18" charset="0"/>
            </a:endParaRPr>
          </a:p>
          <a:p>
            <a:pPr marL="0" indent="0">
              <a:buNone/>
            </a:pPr>
            <a:endParaRPr lang="en-US" dirty="0">
              <a:solidFill>
                <a:srgbClr val="00B0F0"/>
              </a:solidFill>
              <a:latin typeface="Times New Roman" panose="02020603050405020304" pitchFamily="18" charset="0"/>
              <a:cs typeface="Times New Roman" panose="02020603050405020304" pitchFamily="18" charset="0"/>
            </a:endParaRPr>
          </a:p>
          <a:p>
            <a:endParaRPr lang="en-US" dirty="0">
              <a:solidFill>
                <a:srgbClr val="00B0F0"/>
              </a:solidFill>
              <a:latin typeface="Times New Roman" panose="02020603050405020304" pitchFamily="18" charset="0"/>
              <a:cs typeface="Times New Roman" panose="02020603050405020304" pitchFamily="18" charset="0"/>
            </a:endParaRPr>
          </a:p>
          <a:p>
            <a:endParaRPr lang="en-US" dirty="0">
              <a:solidFill>
                <a:srgbClr val="00B0F0"/>
              </a:solidFill>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z="1400" b="1" dirty="0">
                <a:solidFill>
                  <a:schemeClr val="tx1"/>
                </a:solidFill>
                <a:latin typeface="Times New Roman" panose="02020603050405020304" pitchFamily="18" charset="0"/>
                <a:cs typeface="Times New Roman" panose="02020603050405020304" pitchFamily="18" charset="0"/>
              </a:rPr>
              <a:t>Nima Leclerc, San Francisco State University </a:t>
            </a:r>
          </a:p>
          <a:p>
            <a:endParaRPr lang="en-US" dirty="0"/>
          </a:p>
        </p:txBody>
      </p:sp>
      <p:sp>
        <p:nvSpPr>
          <p:cNvPr id="5" name="Slide Number Placeholder 4"/>
          <p:cNvSpPr>
            <a:spLocks noGrp="1"/>
          </p:cNvSpPr>
          <p:nvPr>
            <p:ph type="sldNum" sz="quarter" idx="12"/>
          </p:nvPr>
        </p:nvSpPr>
        <p:spPr/>
        <p:txBody>
          <a:bodyPr/>
          <a:lstStyle/>
          <a:p>
            <a:fld id="{958622ED-780D-4B44-838E-548D62403451}" type="slidenum">
              <a:rPr lang="en-US" smtClean="0"/>
              <a:t>13</a:t>
            </a:fld>
            <a:endParaRPr lang="en-US"/>
          </a:p>
        </p:txBody>
      </p:sp>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87360535"/>
                  </p:ext>
                </p:extLst>
              </p:nvPr>
            </p:nvGraphicFramePr>
            <p:xfrm>
              <a:off x="7970411" y="1582292"/>
              <a:ext cx="4023578" cy="4023806"/>
            </p:xfrm>
            <a:graphic>
              <a:graphicData uri="http://schemas.openxmlformats.org/drawingml/2006/table">
                <a:tbl>
                  <a:tblPr firstRow="1" bandRow="1">
                    <a:tableStyleId>{2A488322-F2BA-4B5B-9748-0D474271808F}</a:tableStyleId>
                  </a:tblPr>
                  <a:tblGrid>
                    <a:gridCol w="2011789">
                      <a:extLst>
                        <a:ext uri="{9D8B030D-6E8A-4147-A177-3AD203B41FA5}">
                          <a16:colId xmlns:a16="http://schemas.microsoft.com/office/drawing/2014/main" val="1570319328"/>
                        </a:ext>
                      </a:extLst>
                    </a:gridCol>
                    <a:gridCol w="2011789">
                      <a:extLst>
                        <a:ext uri="{9D8B030D-6E8A-4147-A177-3AD203B41FA5}">
                          <a16:colId xmlns:a16="http://schemas.microsoft.com/office/drawing/2014/main" val="4043500159"/>
                        </a:ext>
                      </a:extLst>
                    </a:gridCol>
                  </a:tblGrid>
                  <a:tr h="774352">
                    <a:tc>
                      <a:txBody>
                        <a:bodyPr/>
                        <a:lstStyle/>
                        <a:p>
                          <a:r>
                            <a:rPr lang="en-US" sz="2800" dirty="0"/>
                            <a:t>LPS Lattice</a:t>
                          </a:r>
                          <a:r>
                            <a:rPr lang="en-US" sz="2800" baseline="0" dirty="0"/>
                            <a:t> Vector </a:t>
                          </a:r>
                          <a14:m>
                            <m:oMath xmlns:m="http://schemas.openxmlformats.org/officeDocument/2006/math">
                              <m:r>
                                <a:rPr lang="en-US" sz="2800" b="1" i="1" baseline="0" smtClean="0">
                                  <a:latin typeface="Cambria Math" panose="02040503050406030204" pitchFamily="18" charset="0"/>
                                </a:rPr>
                                <m:t>𝒂</m:t>
                              </m:r>
                            </m:oMath>
                          </a14:m>
                          <a:r>
                            <a:rPr lang="en-US" sz="2800" dirty="0"/>
                            <a:t> (Å) </a:t>
                          </a:r>
                          <a:r>
                            <a:rPr lang="en-US" sz="2800" baseline="0" dirty="0"/>
                            <a:t>  </a:t>
                          </a:r>
                          <a:endParaRPr lang="en-US" sz="2800" dirty="0"/>
                        </a:p>
                      </a:txBody>
                      <a:tcPr/>
                    </a:tc>
                    <a:tc>
                      <a:txBody>
                        <a:bodyPr/>
                        <a:lstStyle/>
                        <a:p>
                          <a:r>
                            <a:rPr lang="en-US" sz="2800" dirty="0"/>
                            <a:t> Percent size</a:t>
                          </a:r>
                          <a:r>
                            <a:rPr lang="en-US" sz="2800" baseline="0" dirty="0"/>
                            <a:t> difference </a:t>
                          </a:r>
                          <a:endParaRPr lang="en-US" sz="2800" dirty="0"/>
                        </a:p>
                      </a:txBody>
                      <a:tcPr/>
                    </a:tc>
                    <a:extLst>
                      <a:ext uri="{0D108BD9-81ED-4DB2-BD59-A6C34878D82A}">
                        <a16:rowId xmlns:a16="http://schemas.microsoft.com/office/drawing/2014/main" val="3908920142"/>
                      </a:ext>
                    </a:extLst>
                  </a:tr>
                  <a:tr h="1006063">
                    <a:tc>
                      <a:txBody>
                        <a:bodyPr/>
                        <a:lstStyle/>
                        <a:p>
                          <a:r>
                            <a:rPr lang="en-US" sz="3200" dirty="0"/>
                            <a:t>12.54 Å</a:t>
                          </a:r>
                          <a:endParaRPr lang="en-US" sz="3200" dirty="0">
                            <a:latin typeface="+mn-lt"/>
                          </a:endParaRPr>
                        </a:p>
                      </a:txBody>
                      <a:tcPr/>
                    </a:tc>
                    <a:tc>
                      <a:txBody>
                        <a:bodyPr/>
                        <a:lstStyle/>
                        <a:p>
                          <a:r>
                            <a:rPr lang="en-US" sz="3200" dirty="0">
                              <a:latin typeface="+mn-lt"/>
                            </a:rPr>
                            <a:t>-1.95 % </a:t>
                          </a:r>
                        </a:p>
                      </a:txBody>
                      <a:tcPr/>
                    </a:tc>
                    <a:extLst>
                      <a:ext uri="{0D108BD9-81ED-4DB2-BD59-A6C34878D82A}">
                        <a16:rowId xmlns:a16="http://schemas.microsoft.com/office/drawing/2014/main" val="2091492305"/>
                      </a:ext>
                    </a:extLst>
                  </a:tr>
                  <a:tr h="1006063">
                    <a:tc>
                      <a:txBody>
                        <a:bodyPr/>
                        <a:lstStyle/>
                        <a:p>
                          <a:r>
                            <a:rPr lang="en-US" sz="3200" dirty="0"/>
                            <a:t>12.79 </a:t>
                          </a:r>
                          <a:r>
                            <a:rPr lang="en-US" sz="3200" kern="1200" dirty="0"/>
                            <a:t>Å</a:t>
                          </a:r>
                          <a:endParaRPr lang="en-US" sz="3200" dirty="0">
                            <a:latin typeface="+mn-lt"/>
                          </a:endParaRPr>
                        </a:p>
                      </a:txBody>
                      <a:tcPr/>
                    </a:tc>
                    <a:tc>
                      <a:txBody>
                        <a:bodyPr/>
                        <a:lstStyle/>
                        <a:p>
                          <a:r>
                            <a:rPr lang="en-US" sz="3200" dirty="0">
                              <a:latin typeface="+mn-lt"/>
                            </a:rPr>
                            <a:t>Min. energy (</a:t>
                          </a:r>
                          <a14:m>
                            <m:oMath xmlns:m="http://schemas.openxmlformats.org/officeDocument/2006/math">
                              <m:r>
                                <a:rPr lang="en-US" sz="3200" b="1" i="1" baseline="0" smtClean="0">
                                  <a:latin typeface="Cambria Math" panose="02040503050406030204" pitchFamily="18" charset="0"/>
                                </a:rPr>
                                <m:t>𝒂</m:t>
                              </m:r>
                            </m:oMath>
                          </a14:m>
                          <a:r>
                            <a:rPr lang="en-US" sz="3200" dirty="0">
                              <a:latin typeface="+mn-lt"/>
                            </a:rPr>
                            <a:t>)</a:t>
                          </a:r>
                          <a:r>
                            <a:rPr lang="en-US" sz="3200" baseline="0" dirty="0">
                              <a:latin typeface="+mn-lt"/>
                            </a:rPr>
                            <a:t> </a:t>
                          </a:r>
                          <a:endParaRPr lang="en-US" sz="3200" dirty="0">
                            <a:latin typeface="+mn-lt"/>
                          </a:endParaRPr>
                        </a:p>
                      </a:txBody>
                      <a:tcPr/>
                    </a:tc>
                    <a:extLst>
                      <a:ext uri="{0D108BD9-81ED-4DB2-BD59-A6C34878D82A}">
                        <a16:rowId xmlns:a16="http://schemas.microsoft.com/office/drawing/2014/main" val="811080301"/>
                      </a:ext>
                    </a:extLst>
                  </a:tr>
                  <a:tr h="1006063">
                    <a:tc>
                      <a:txBody>
                        <a:bodyPr/>
                        <a:lstStyle/>
                        <a:p>
                          <a:r>
                            <a:rPr lang="en-US" sz="3200" dirty="0"/>
                            <a:t>13.38  </a:t>
                          </a:r>
                          <a:r>
                            <a:rPr lang="en-US" sz="3200" kern="1200" dirty="0"/>
                            <a:t>Å</a:t>
                          </a:r>
                          <a:endParaRPr lang="en-US" sz="3200" dirty="0"/>
                        </a:p>
                      </a:txBody>
                      <a:tcPr/>
                    </a:tc>
                    <a:tc>
                      <a:txBody>
                        <a:bodyPr/>
                        <a:lstStyle/>
                        <a:p>
                          <a:r>
                            <a:rPr lang="en-US" sz="3200" dirty="0"/>
                            <a:t>+4.61% </a:t>
                          </a:r>
                        </a:p>
                      </a:txBody>
                      <a:tcPr/>
                    </a:tc>
                    <a:extLst>
                      <a:ext uri="{0D108BD9-81ED-4DB2-BD59-A6C34878D82A}">
                        <a16:rowId xmlns:a16="http://schemas.microsoft.com/office/drawing/2014/main" val="469040137"/>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87360535"/>
                  </p:ext>
                </p:extLst>
              </p:nvPr>
            </p:nvGraphicFramePr>
            <p:xfrm>
              <a:off x="7970411" y="1582292"/>
              <a:ext cx="4023578" cy="4450526"/>
            </p:xfrm>
            <a:graphic>
              <a:graphicData uri="http://schemas.openxmlformats.org/drawingml/2006/table">
                <a:tbl>
                  <a:tblPr firstRow="1" bandRow="1">
                    <a:tableStyleId>{2A488322-F2BA-4B5B-9748-0D474271808F}</a:tableStyleId>
                  </a:tblPr>
                  <a:tblGrid>
                    <a:gridCol w="2011789">
                      <a:extLst>
                        <a:ext uri="{9D8B030D-6E8A-4147-A177-3AD203B41FA5}">
                          <a16:colId xmlns:a16="http://schemas.microsoft.com/office/drawing/2014/main" xmlns:a14="http://schemas.microsoft.com/office/drawing/2010/main" xmlns="" val="1570319328"/>
                        </a:ext>
                      </a:extLst>
                    </a:gridCol>
                    <a:gridCol w="2011789">
                      <a:extLst>
                        <a:ext uri="{9D8B030D-6E8A-4147-A177-3AD203B41FA5}">
                          <a16:colId xmlns:a16="http://schemas.microsoft.com/office/drawing/2014/main" xmlns:a14="http://schemas.microsoft.com/office/drawing/2010/main" xmlns="" val="4043500159"/>
                        </a:ext>
                      </a:extLst>
                    </a:gridCol>
                  </a:tblGrid>
                  <a:tr h="1371600">
                    <a:tc>
                      <a:txBody>
                        <a:bodyPr/>
                        <a:lstStyle/>
                        <a:p>
                          <a:endParaRPr lang="en-US"/>
                        </a:p>
                      </a:txBody>
                      <a:tcPr>
                        <a:blipFill rotWithShape="0">
                          <a:blip r:embed="rId3"/>
                          <a:stretch>
                            <a:fillRect t="-4000" r="-100302" b="-225778"/>
                          </a:stretch>
                        </a:blipFill>
                      </a:tcPr>
                    </a:tc>
                    <a:tc>
                      <a:txBody>
                        <a:bodyPr/>
                        <a:lstStyle/>
                        <a:p>
                          <a:r>
                            <a:rPr lang="en-US" sz="2800" dirty="0"/>
                            <a:t> Percent size</a:t>
                          </a:r>
                          <a:r>
                            <a:rPr lang="en-US" sz="2800" baseline="0" dirty="0"/>
                            <a:t> difference </a:t>
                          </a:r>
                          <a:endParaRPr lang="en-US" sz="2800" dirty="0"/>
                        </a:p>
                      </a:txBody>
                      <a:tcPr/>
                    </a:tc>
                    <a:extLst>
                      <a:ext uri="{0D108BD9-81ED-4DB2-BD59-A6C34878D82A}">
                        <a16:rowId xmlns:a16="http://schemas.microsoft.com/office/drawing/2014/main" xmlns:a14="http://schemas.microsoft.com/office/drawing/2010/main" xmlns="" val="3908920142"/>
                      </a:ext>
                    </a:extLst>
                  </a:tr>
                  <a:tr h="1006063">
                    <a:tc>
                      <a:txBody>
                        <a:bodyPr/>
                        <a:lstStyle/>
                        <a:p>
                          <a:r>
                            <a:rPr lang="en-US" sz="3200" dirty="0"/>
                            <a:t>12.54 Å</a:t>
                          </a:r>
                          <a:endParaRPr lang="en-US" sz="3200" dirty="0">
                            <a:latin typeface="+mn-lt"/>
                          </a:endParaRPr>
                        </a:p>
                      </a:txBody>
                      <a:tcPr/>
                    </a:tc>
                    <a:tc>
                      <a:txBody>
                        <a:bodyPr/>
                        <a:lstStyle/>
                        <a:p>
                          <a:r>
                            <a:rPr lang="en-US" sz="3200" dirty="0">
                              <a:latin typeface="+mn-lt"/>
                            </a:rPr>
                            <a:t>-1.95 % </a:t>
                          </a:r>
                        </a:p>
                      </a:txBody>
                      <a:tcPr/>
                    </a:tc>
                    <a:extLst>
                      <a:ext uri="{0D108BD9-81ED-4DB2-BD59-A6C34878D82A}">
                        <a16:rowId xmlns:a16="http://schemas.microsoft.com/office/drawing/2014/main" xmlns:a14="http://schemas.microsoft.com/office/drawing/2010/main" xmlns="" val="2091492305"/>
                      </a:ext>
                    </a:extLst>
                  </a:tr>
                  <a:tr h="1066800">
                    <a:tc>
                      <a:txBody>
                        <a:bodyPr/>
                        <a:lstStyle/>
                        <a:p>
                          <a:r>
                            <a:rPr lang="en-US" sz="3200" dirty="0"/>
                            <a:t>12.79 </a:t>
                          </a:r>
                          <a:r>
                            <a:rPr lang="en-US" sz="3200" kern="1200" dirty="0"/>
                            <a:t>Å</a:t>
                          </a:r>
                          <a:endParaRPr lang="en-US" sz="3200" dirty="0">
                            <a:latin typeface="+mn-lt"/>
                          </a:endParaRPr>
                        </a:p>
                      </a:txBody>
                      <a:tcPr/>
                    </a:tc>
                    <a:tc>
                      <a:txBody>
                        <a:bodyPr/>
                        <a:lstStyle/>
                        <a:p>
                          <a:endParaRPr lang="en-US"/>
                        </a:p>
                      </a:txBody>
                      <a:tcPr>
                        <a:blipFill rotWithShape="0">
                          <a:blip r:embed="rId3"/>
                          <a:stretch>
                            <a:fillRect l="-100303" t="-228571" r="-606" b="-95429"/>
                          </a:stretch>
                        </a:blipFill>
                      </a:tcPr>
                    </a:tc>
                    <a:extLst>
                      <a:ext uri="{0D108BD9-81ED-4DB2-BD59-A6C34878D82A}">
                        <a16:rowId xmlns:a16="http://schemas.microsoft.com/office/drawing/2014/main" xmlns:a14="http://schemas.microsoft.com/office/drawing/2010/main" xmlns="" val="811080301"/>
                      </a:ext>
                    </a:extLst>
                  </a:tr>
                  <a:tr h="1006063">
                    <a:tc>
                      <a:txBody>
                        <a:bodyPr/>
                        <a:lstStyle/>
                        <a:p>
                          <a:r>
                            <a:rPr lang="en-US" sz="3200" dirty="0"/>
                            <a:t>13.38  </a:t>
                          </a:r>
                          <a:r>
                            <a:rPr lang="en-US" sz="3200" kern="1200" dirty="0"/>
                            <a:t>Å</a:t>
                          </a:r>
                          <a:endParaRPr lang="en-US" sz="3200" dirty="0"/>
                        </a:p>
                      </a:txBody>
                      <a:tcPr/>
                    </a:tc>
                    <a:tc>
                      <a:txBody>
                        <a:bodyPr/>
                        <a:lstStyle/>
                        <a:p>
                          <a:r>
                            <a:rPr lang="en-US" sz="3200" dirty="0"/>
                            <a:t>+4.61% </a:t>
                          </a:r>
                        </a:p>
                      </a:txBody>
                      <a:tcPr/>
                    </a:tc>
                    <a:extLst>
                      <a:ext uri="{0D108BD9-81ED-4DB2-BD59-A6C34878D82A}">
                        <a16:rowId xmlns:a16="http://schemas.microsoft.com/office/drawing/2014/main" xmlns:a14="http://schemas.microsoft.com/office/drawing/2010/main" xmlns="" val="469040137"/>
                      </a:ext>
                    </a:extLst>
                  </a:tr>
                </a:tbl>
              </a:graphicData>
            </a:graphic>
          </p:graphicFrame>
        </mc:Fallback>
      </mc:AlternateContent>
      <p:pic>
        <p:nvPicPr>
          <p:cNvPr id="8" name="Picture 7" descr="Shield for San Francisco State University" title="Shield for San Francisco State Universit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232" y="5977865"/>
            <a:ext cx="800493" cy="800493"/>
          </a:xfrm>
          <a:prstGeom prst="rect">
            <a:avLst/>
          </a:prstGeom>
        </p:spPr>
      </p:pic>
    </p:spTree>
    <p:extLst>
      <p:ext uri="{BB962C8B-B14F-4D97-AF65-F5344CB8AC3E}">
        <p14:creationId xmlns:p14="http://schemas.microsoft.com/office/powerpoint/2010/main" val="4027229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275" y="89144"/>
            <a:ext cx="10943514" cy="1325563"/>
          </a:xfrm>
        </p:spPr>
        <p:txBody>
          <a:bodyPr>
            <a:normAutofit/>
          </a:bodyPr>
          <a:lstStyle/>
          <a:p>
            <a:r>
              <a:rPr lang="en-US" sz="3200" dirty="0">
                <a:latin typeface="Times New Roman" panose="02020603050405020304" pitchFamily="18" charset="0"/>
                <a:cs typeface="Times New Roman" panose="02020603050405020304" pitchFamily="18" charset="0"/>
              </a:rPr>
              <a:t>Large volume the driver for high amorphous conductivity?  No.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022432" y="971265"/>
                <a:ext cx="4593695" cy="1157559"/>
              </a:xfrm>
            </p:spPr>
            <p:txBody>
              <a:bodyPr>
                <a:noAutofit/>
              </a:bodyPr>
              <a:lstStyle/>
              <a:p>
                <a:r>
                  <a:rPr lang="en-US" sz="2000" dirty="0">
                    <a:solidFill>
                      <a:srgbClr val="002060"/>
                    </a:solidFill>
                    <a:latin typeface="Times New Roman" panose="02020603050405020304" pitchFamily="18" charset="0"/>
                    <a:cs typeface="Times New Roman" panose="02020603050405020304" pitchFamily="18" charset="0"/>
                  </a:rPr>
                  <a:t>Slope of MSD vs. t gives D</a:t>
                </a:r>
              </a:p>
              <a:p>
                <a:r>
                  <a:rPr lang="en-US" sz="2000" dirty="0">
                    <a:solidFill>
                      <a:srgbClr val="002060"/>
                    </a:solidFill>
                    <a:latin typeface="Times New Roman" panose="02020603050405020304" pitchFamily="18" charset="0"/>
                    <a:cs typeface="Times New Roman" panose="02020603050405020304" pitchFamily="18" charset="0"/>
                  </a:rPr>
                  <a:t>Experiment:0.69 x </a:t>
                </a:r>
                <a14:m>
                  <m:oMath xmlns:m="http://schemas.openxmlformats.org/officeDocument/2006/math">
                    <m:sSup>
                      <m:sSupPr>
                        <m:ctrlPr>
                          <a:rPr lang="en-US" sz="2000" i="1">
                            <a:solidFill>
                              <a:srgbClr val="002060"/>
                            </a:solidFill>
                            <a:latin typeface="Cambria Math" panose="02040503050406030204" pitchFamily="18" charset="0"/>
                          </a:rPr>
                        </m:ctrlPr>
                      </m:sSupPr>
                      <m:e>
                        <m:r>
                          <a:rPr lang="en-US" sz="2000">
                            <a:solidFill>
                              <a:srgbClr val="002060"/>
                            </a:solidFill>
                            <a:latin typeface="Cambria Math" panose="02040503050406030204" pitchFamily="18" charset="0"/>
                          </a:rPr>
                          <m:t>10</m:t>
                        </m:r>
                      </m:e>
                      <m:sup>
                        <m:r>
                          <a:rPr lang="en-US" sz="2000">
                            <a:solidFill>
                              <a:srgbClr val="002060"/>
                            </a:solidFill>
                            <a:latin typeface="Cambria Math" panose="02040503050406030204" pitchFamily="18" charset="0"/>
                          </a:rPr>
                          <m:t>−5</m:t>
                        </m:r>
                      </m:sup>
                    </m:sSup>
                    <m:f>
                      <m:fPr>
                        <m:ctrlPr>
                          <a:rPr lang="en-US" sz="2000" b="0" i="1" smtClean="0">
                            <a:solidFill>
                              <a:srgbClr val="002060"/>
                            </a:solidFill>
                            <a:latin typeface="Cambria Math" panose="02040503050406030204" pitchFamily="18" charset="0"/>
                          </a:rPr>
                        </m:ctrlPr>
                      </m:fPr>
                      <m:num>
                        <m:r>
                          <m:rPr>
                            <m:sty m:val="p"/>
                          </m:rPr>
                          <a:rPr lang="en-US" sz="2000" b="0" i="0" smtClean="0">
                            <a:solidFill>
                              <a:srgbClr val="002060"/>
                            </a:solidFill>
                            <a:latin typeface="Cambria Math" charset="0"/>
                          </a:rPr>
                          <m:t>cm</m:t>
                        </m:r>
                        <m:r>
                          <a:rPr lang="en-US" sz="2000" b="0" i="0" baseline="30000" smtClean="0">
                            <a:solidFill>
                              <a:srgbClr val="002060"/>
                            </a:solidFill>
                            <a:latin typeface="Cambria Math" charset="0"/>
                          </a:rPr>
                          <m:t>2</m:t>
                        </m:r>
                      </m:num>
                      <m:den>
                        <m:r>
                          <m:rPr>
                            <m:sty m:val="p"/>
                          </m:rPr>
                          <a:rPr lang="en-US" sz="2000" b="0" i="0" smtClean="0">
                            <a:solidFill>
                              <a:srgbClr val="002060"/>
                            </a:solidFill>
                            <a:latin typeface="Cambria Math" charset="0"/>
                          </a:rPr>
                          <m:t>s</m:t>
                        </m:r>
                      </m:den>
                    </m:f>
                    <m:d>
                      <m:dPr>
                        <m:ctrlPr>
                          <a:rPr lang="en-US" sz="2000" b="0" i="1" smtClean="0">
                            <a:solidFill>
                              <a:srgbClr val="002060"/>
                            </a:solidFill>
                            <a:latin typeface="Cambria Math" panose="02040503050406030204" pitchFamily="18" charset="0"/>
                          </a:rPr>
                        </m:ctrlPr>
                      </m:dPr>
                      <m:e>
                        <m:r>
                          <a:rPr lang="en-US" sz="2000" b="0" i="0" smtClean="0">
                            <a:solidFill>
                              <a:srgbClr val="002060"/>
                            </a:solidFill>
                            <a:latin typeface="Cambria Math" charset="0"/>
                          </a:rPr>
                          <m:t>500</m:t>
                        </m:r>
                        <m:r>
                          <m:rPr>
                            <m:sty m:val="p"/>
                          </m:rPr>
                          <a:rPr lang="en-US" sz="2000" b="0" i="0" smtClean="0">
                            <a:solidFill>
                              <a:srgbClr val="002060"/>
                            </a:solidFill>
                            <a:latin typeface="Cambria Math" charset="0"/>
                          </a:rPr>
                          <m:t>K</m:t>
                        </m:r>
                      </m:e>
                    </m:d>
                  </m:oMath>
                </a14:m>
                <a:endParaRPr lang="en-US" sz="2000" b="0" dirty="0">
                  <a:solidFill>
                    <a:srgbClr val="002060"/>
                  </a:solidFill>
                  <a:latin typeface="Times New Roman" panose="02020603050405020304" pitchFamily="18" charset="0"/>
                  <a:cs typeface="Times New Roman" panose="02020603050405020304" pitchFamily="18" charset="0"/>
                </a:endParaRPr>
              </a:p>
              <a:p>
                <a:r>
                  <a:rPr lang="en-US" sz="2000" dirty="0">
                    <a:solidFill>
                      <a:srgbClr val="002060"/>
                    </a:solidFill>
                    <a:latin typeface="Times New Roman" panose="02020603050405020304" pitchFamily="18" charset="0"/>
                    <a:cs typeface="Times New Roman" panose="02020603050405020304" pitchFamily="18" charset="0"/>
                  </a:rPr>
                  <a:t>4.03 x </a:t>
                </a:r>
                <a14:m>
                  <m:oMath xmlns:m="http://schemas.openxmlformats.org/officeDocument/2006/math">
                    <m:sSup>
                      <m:sSupPr>
                        <m:ctrlPr>
                          <a:rPr lang="en-US" sz="2000" i="1">
                            <a:solidFill>
                              <a:srgbClr val="002060"/>
                            </a:solidFill>
                            <a:latin typeface="Cambria Math" panose="02040503050406030204" pitchFamily="18" charset="0"/>
                          </a:rPr>
                        </m:ctrlPr>
                      </m:sSupPr>
                      <m:e>
                        <m:r>
                          <a:rPr lang="en-US" sz="2000">
                            <a:solidFill>
                              <a:srgbClr val="002060"/>
                            </a:solidFill>
                            <a:latin typeface="Cambria Math" panose="02040503050406030204" pitchFamily="18" charset="0"/>
                          </a:rPr>
                          <m:t>10</m:t>
                        </m:r>
                      </m:e>
                      <m:sup>
                        <m:r>
                          <a:rPr lang="en-US" sz="2000">
                            <a:solidFill>
                              <a:srgbClr val="002060"/>
                            </a:solidFill>
                            <a:latin typeface="Cambria Math" panose="02040503050406030204" pitchFamily="18" charset="0"/>
                          </a:rPr>
                          <m:t>−5</m:t>
                        </m:r>
                      </m:sup>
                    </m:sSup>
                    <m:f>
                      <m:fPr>
                        <m:ctrlPr>
                          <a:rPr lang="en-US" sz="2000" i="1">
                            <a:solidFill>
                              <a:srgbClr val="002060"/>
                            </a:solidFill>
                            <a:latin typeface="Cambria Math" panose="02040503050406030204" pitchFamily="18" charset="0"/>
                          </a:rPr>
                        </m:ctrlPr>
                      </m:fPr>
                      <m:num>
                        <m:r>
                          <m:rPr>
                            <m:sty m:val="p"/>
                          </m:rPr>
                          <a:rPr lang="en-US" sz="2000">
                            <a:solidFill>
                              <a:srgbClr val="002060"/>
                            </a:solidFill>
                            <a:latin typeface="Cambria Math" charset="0"/>
                          </a:rPr>
                          <m:t>cm</m:t>
                        </m:r>
                        <m:r>
                          <a:rPr lang="en-US" sz="2000" baseline="30000">
                            <a:solidFill>
                              <a:srgbClr val="002060"/>
                            </a:solidFill>
                            <a:latin typeface="Cambria Math" charset="0"/>
                          </a:rPr>
                          <m:t>2</m:t>
                        </m:r>
                      </m:num>
                      <m:den>
                        <m:r>
                          <m:rPr>
                            <m:sty m:val="p"/>
                          </m:rPr>
                          <a:rPr lang="en-US" sz="2000">
                            <a:solidFill>
                              <a:srgbClr val="002060"/>
                            </a:solidFill>
                            <a:latin typeface="Cambria Math" charset="0"/>
                          </a:rPr>
                          <m:t>s</m:t>
                        </m:r>
                      </m:den>
                    </m:f>
                  </m:oMath>
                </a14:m>
                <a:r>
                  <a:rPr lang="en-US" sz="2000" dirty="0">
                    <a:solidFill>
                      <a:srgbClr val="002060"/>
                    </a:solidFill>
                    <a:latin typeface="Times New Roman" panose="02020603050405020304" pitchFamily="18" charset="0"/>
                    <a:cs typeface="Times New Roman" panose="02020603050405020304" pitchFamily="18" charset="0"/>
                  </a:rPr>
                  <a:t>(800 K)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022432" y="971265"/>
                <a:ext cx="4593695" cy="1157559"/>
              </a:xfrm>
              <a:blipFill>
                <a:blip r:embed="rId3"/>
                <a:stretch>
                  <a:fillRect l="-1194" t="-5263" b="-21579"/>
                </a:stretch>
              </a:blipFill>
            </p:spPr>
            <p:txBody>
              <a:bodyPr/>
              <a:lstStyle/>
              <a:p>
                <a:r>
                  <a:rPr lang="en-US">
                    <a:noFill/>
                  </a:rPr>
                  <a:t> </a:t>
                </a:r>
              </a:p>
            </p:txBody>
          </p:sp>
        </mc:Fallback>
      </mc:AlternateContent>
      <p:sp>
        <p:nvSpPr>
          <p:cNvPr id="4" name="Footer Placeholder 3"/>
          <p:cNvSpPr>
            <a:spLocks noGrp="1"/>
          </p:cNvSpPr>
          <p:nvPr>
            <p:ph type="ftr" sz="quarter" idx="11"/>
          </p:nvPr>
        </p:nvSpPr>
        <p:spPr>
          <a:xfrm>
            <a:off x="3891951" y="6356350"/>
            <a:ext cx="4114800" cy="365125"/>
          </a:xfrm>
        </p:spPr>
        <p:txBody>
          <a:bodyPr/>
          <a:lstStyle/>
          <a:p>
            <a:r>
              <a:rPr lang="en-US" sz="1400" b="1" dirty="0">
                <a:solidFill>
                  <a:schemeClr val="tx1"/>
                </a:solidFill>
                <a:latin typeface="Times New Roman" panose="02020603050405020304" pitchFamily="18" charset="0"/>
                <a:cs typeface="Times New Roman" panose="02020603050405020304" pitchFamily="18" charset="0"/>
              </a:rPr>
              <a:t>Nima Leclerc, San Francisco State University </a:t>
            </a:r>
          </a:p>
          <a:p>
            <a:endParaRPr lang="en-US" dirty="0"/>
          </a:p>
        </p:txBody>
      </p:sp>
      <p:sp>
        <p:nvSpPr>
          <p:cNvPr id="5" name="Slide Number Placeholder 4"/>
          <p:cNvSpPr>
            <a:spLocks noGrp="1"/>
          </p:cNvSpPr>
          <p:nvPr>
            <p:ph type="sldNum" sz="quarter" idx="12"/>
          </p:nvPr>
        </p:nvSpPr>
        <p:spPr/>
        <p:txBody>
          <a:bodyPr/>
          <a:lstStyle/>
          <a:p>
            <a:fld id="{958622ED-780D-4B44-838E-548D62403451}" type="slidenum">
              <a:rPr lang="en-US" smtClean="0"/>
              <a:t>14</a:t>
            </a:fld>
            <a:endParaRPr lang="en-US" dirty="0"/>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139532499"/>
                  </p:ext>
                </p:extLst>
              </p:nvPr>
            </p:nvGraphicFramePr>
            <p:xfrm>
              <a:off x="8006751" y="2347190"/>
              <a:ext cx="3696008" cy="4007588"/>
            </p:xfrm>
            <a:graphic>
              <a:graphicData uri="http://schemas.openxmlformats.org/drawingml/2006/table">
                <a:tbl>
                  <a:tblPr firstRow="1" bandRow="1">
                    <a:tableStyleId>{74C1A8A3-306A-4EB7-A6B1-4F7E0EB9C5D6}</a:tableStyleId>
                  </a:tblPr>
                  <a:tblGrid>
                    <a:gridCol w="1222842">
                      <a:extLst>
                        <a:ext uri="{9D8B030D-6E8A-4147-A177-3AD203B41FA5}">
                          <a16:colId xmlns:a16="http://schemas.microsoft.com/office/drawing/2014/main" val="2150554698"/>
                        </a:ext>
                      </a:extLst>
                    </a:gridCol>
                    <a:gridCol w="2473166">
                      <a:extLst>
                        <a:ext uri="{9D8B030D-6E8A-4147-A177-3AD203B41FA5}">
                          <a16:colId xmlns:a16="http://schemas.microsoft.com/office/drawing/2014/main" val="4179698855"/>
                        </a:ext>
                      </a:extLst>
                    </a:gridCol>
                  </a:tblGrid>
                  <a:tr h="586999">
                    <a:tc>
                      <a:txBody>
                        <a:bodyPr/>
                        <a:lstStyle/>
                        <a:p>
                          <a:r>
                            <a:rPr lang="en-US" dirty="0"/>
                            <a:t>Cell</a:t>
                          </a:r>
                          <a:r>
                            <a:rPr lang="en-US" baseline="0" dirty="0"/>
                            <a:t> Sizes </a:t>
                          </a:r>
                          <a:endParaRPr lang="en-US" dirty="0"/>
                        </a:p>
                      </a:txBody>
                      <a:tcPr/>
                    </a:tc>
                    <a:tc>
                      <a:txBody>
                        <a:bodyPr/>
                        <a:lstStyle/>
                        <a:p>
                          <a:r>
                            <a:rPr lang="en-US" dirty="0"/>
                            <a:t> Computed (</a:t>
                          </a:r>
                          <a14:m>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𝒄𝒎</m:t>
                                  </m:r>
                                </m:e>
                                <m:sup>
                                  <m:r>
                                    <a:rPr lang="en-US" b="1" i="1" smtClean="0">
                                      <a:latin typeface="Cambria Math" panose="02040503050406030204" pitchFamily="18" charset="0"/>
                                    </a:rPr>
                                    <m:t>𝟐</m:t>
                                  </m:r>
                                </m:sup>
                              </m:sSup>
                            </m:oMath>
                          </a14:m>
                          <a:r>
                            <a:rPr lang="en-US" dirty="0"/>
                            <a:t>/s) </a:t>
                          </a:r>
                          <a:r>
                            <a:rPr lang="en-US" baseline="0" dirty="0"/>
                            <a:t> </a:t>
                          </a:r>
                          <a:endParaRPr lang="en-US" dirty="0"/>
                        </a:p>
                      </a:txBody>
                      <a:tcPr/>
                    </a:tc>
                    <a:extLst>
                      <a:ext uri="{0D108BD9-81ED-4DB2-BD59-A6C34878D82A}">
                        <a16:rowId xmlns:a16="http://schemas.microsoft.com/office/drawing/2014/main" val="199724438"/>
                      </a:ext>
                    </a:extLst>
                  </a:tr>
                  <a:tr h="1223254">
                    <a:tc>
                      <a:txBody>
                        <a:bodyPr/>
                        <a:lstStyle/>
                        <a:p>
                          <a:r>
                            <a:rPr lang="en-US" dirty="0">
                              <a:solidFill>
                                <a:schemeClr val="bg1"/>
                              </a:solidFill>
                            </a:rPr>
                            <a:t>SMALL</a:t>
                          </a:r>
                        </a:p>
                      </a:txBody>
                      <a:tcP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4.36 x </a:t>
                          </a:r>
                          <a14:m>
                            <m:oMath xmlns:m="http://schemas.openxmlformats.org/officeDocument/2006/math">
                              <m:sSup>
                                <m:sSupPr>
                                  <m:ctrlPr>
                                    <a:rPr lang="en-US" sz="3200" i="1" smtClean="0">
                                      <a:latin typeface="Cambria Math" panose="02040503050406030204" pitchFamily="18" charset="0"/>
                                    </a:rPr>
                                  </m:ctrlPr>
                                </m:sSupPr>
                                <m:e>
                                  <m:r>
                                    <a:rPr lang="en-US" sz="3200" smtClean="0">
                                      <a:latin typeface="Cambria Math" panose="02040503050406030204" pitchFamily="18" charset="0"/>
                                    </a:rPr>
                                    <m:t>10</m:t>
                                  </m:r>
                                </m:e>
                                <m:sup>
                                  <m:r>
                                    <a:rPr lang="en-US" sz="3200" smtClean="0">
                                      <a:latin typeface="Cambria Math" panose="02040503050406030204" pitchFamily="18" charset="0"/>
                                    </a:rPr>
                                    <m:t>−5</m:t>
                                  </m:r>
                                </m:sup>
                              </m:sSup>
                            </m:oMath>
                          </a14:m>
                          <a:endParaRPr lang="en-US" dirty="0"/>
                        </a:p>
                        <a:p>
                          <a:endParaRPr lang="en-US" dirty="0"/>
                        </a:p>
                      </a:txBody>
                      <a:tcPr/>
                    </a:tc>
                    <a:extLst>
                      <a:ext uri="{0D108BD9-81ED-4DB2-BD59-A6C34878D82A}">
                        <a16:rowId xmlns:a16="http://schemas.microsoft.com/office/drawing/2014/main" val="3518346113"/>
                      </a:ext>
                    </a:extLst>
                  </a:tr>
                  <a:tr h="1223254">
                    <a:tc>
                      <a:txBody>
                        <a:bodyPr/>
                        <a:lstStyle/>
                        <a:p>
                          <a:r>
                            <a:rPr lang="en-US" dirty="0">
                              <a:solidFill>
                                <a:schemeClr val="bg1"/>
                              </a:solidFill>
                              <a:latin typeface="Times New Roman" panose="02020603050405020304" pitchFamily="18" charset="0"/>
                              <a:cs typeface="Times New Roman" panose="02020603050405020304" pitchFamily="18" charset="0"/>
                            </a:rPr>
                            <a:t>MIN.</a:t>
                          </a:r>
                          <a:r>
                            <a:rPr lang="en-US" baseline="0" dirty="0">
                              <a:solidFill>
                                <a:schemeClr val="bg1"/>
                              </a:solidFill>
                              <a:latin typeface="Times New Roman" panose="02020603050405020304" pitchFamily="18" charset="0"/>
                              <a:cs typeface="Times New Roman" panose="02020603050405020304" pitchFamily="18" charset="0"/>
                            </a:rPr>
                            <a:t> </a:t>
                          </a:r>
                        </a:p>
                        <a:p>
                          <a:r>
                            <a:rPr lang="en-US" baseline="0" dirty="0">
                              <a:solidFill>
                                <a:schemeClr val="bg1"/>
                              </a:solidFill>
                              <a:latin typeface="Times New Roman" panose="02020603050405020304" pitchFamily="18" charset="0"/>
                              <a:cs typeface="Times New Roman" panose="02020603050405020304" pitchFamily="18" charset="0"/>
                            </a:rPr>
                            <a:t>ENERGY </a:t>
                          </a:r>
                          <a:r>
                            <a:rPr lang="en-US" dirty="0">
                              <a:solidFill>
                                <a:schemeClr val="bg1"/>
                              </a:solidFill>
                              <a:latin typeface="Times New Roman" panose="02020603050405020304" pitchFamily="18" charset="0"/>
                              <a:cs typeface="Times New Roman" panose="02020603050405020304" pitchFamily="18" charset="0"/>
                            </a:rPr>
                            <a:t> </a:t>
                          </a:r>
                          <a:endParaRPr lang="en-US" baseline="0"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t>1.79 x </a:t>
                          </a:r>
                          <a14:m>
                            <m:oMath xmlns:m="http://schemas.openxmlformats.org/officeDocument/2006/math">
                              <m:sSup>
                                <m:sSupPr>
                                  <m:ctrlPr>
                                    <a:rPr lang="en-US" sz="3200" i="1" smtClean="0">
                                      <a:latin typeface="Cambria Math" panose="02040503050406030204" pitchFamily="18" charset="0"/>
                                    </a:rPr>
                                  </m:ctrlPr>
                                </m:sSupPr>
                                <m:e>
                                  <m:r>
                                    <a:rPr lang="en-US" sz="3200" smtClean="0">
                                      <a:latin typeface="Cambria Math" panose="02040503050406030204" pitchFamily="18" charset="0"/>
                                    </a:rPr>
                                    <m:t>10</m:t>
                                  </m:r>
                                </m:e>
                                <m:sup>
                                  <m:r>
                                    <a:rPr lang="en-US" sz="3200" smtClean="0">
                                      <a:latin typeface="Cambria Math" panose="02040503050406030204" pitchFamily="18" charset="0"/>
                                    </a:rPr>
                                    <m:t>−5</m:t>
                                  </m:r>
                                </m:sup>
                              </m:sSup>
                            </m:oMath>
                          </a14:m>
                          <a:endParaRPr lang="en-US" dirty="0"/>
                        </a:p>
                        <a:p>
                          <a:endParaRPr lang="en-US" dirty="0"/>
                        </a:p>
                      </a:txBody>
                      <a:tcPr/>
                    </a:tc>
                    <a:extLst>
                      <a:ext uri="{0D108BD9-81ED-4DB2-BD59-A6C34878D82A}">
                        <a16:rowId xmlns:a16="http://schemas.microsoft.com/office/drawing/2014/main" val="122219817"/>
                      </a:ext>
                    </a:extLst>
                  </a:tr>
                  <a:tr h="974081">
                    <a:tc>
                      <a:txBody>
                        <a:bodyPr/>
                        <a:lstStyle/>
                        <a:p>
                          <a:r>
                            <a:rPr lang="en-US" dirty="0">
                              <a:solidFill>
                                <a:schemeClr val="bg1"/>
                              </a:solidFill>
                              <a:latin typeface="Times New Roman" panose="02020603050405020304" pitchFamily="18" charset="0"/>
                              <a:cs typeface="Times New Roman" panose="02020603050405020304" pitchFamily="18" charset="0"/>
                            </a:rPr>
                            <a:t>LARGE</a:t>
                          </a:r>
                        </a:p>
                      </a:txBody>
                      <a:tcPr>
                        <a:solidFill>
                          <a:schemeClr val="accent1">
                            <a:lumMod val="75000"/>
                          </a:schemeClr>
                        </a:solidFill>
                      </a:tcPr>
                    </a:tc>
                    <a:tc>
                      <a:txBody>
                        <a:bodyPr/>
                        <a:lstStyle/>
                        <a:p>
                          <a:r>
                            <a:rPr lang="en-US" sz="3200" dirty="0">
                              <a:latin typeface="Times New Roman" panose="02020603050405020304" pitchFamily="18" charset="0"/>
                              <a:cs typeface="Times New Roman" panose="02020603050405020304" pitchFamily="18" charset="0"/>
                            </a:rPr>
                            <a:t>1.64 x </a:t>
                          </a:r>
                          <a14:m>
                            <m:oMath xmlns:m="http://schemas.openxmlformats.org/officeDocument/2006/math">
                              <m:sSup>
                                <m:sSupPr>
                                  <m:ctrlPr>
                                    <a:rPr lang="en-US" sz="3200" i="1" smtClean="0">
                                      <a:latin typeface="Cambria Math" panose="02040503050406030204" pitchFamily="18" charset="0"/>
                                    </a:rPr>
                                  </m:ctrlPr>
                                </m:sSupPr>
                                <m:e>
                                  <m:r>
                                    <a:rPr lang="en-US" sz="3200" smtClean="0">
                                      <a:latin typeface="Cambria Math" panose="02040503050406030204" pitchFamily="18" charset="0"/>
                                    </a:rPr>
                                    <m:t>10</m:t>
                                  </m:r>
                                </m:e>
                                <m:sup>
                                  <m:r>
                                    <a:rPr lang="en-US" sz="3200" smtClean="0">
                                      <a:latin typeface="Cambria Math" panose="02040503050406030204" pitchFamily="18" charset="0"/>
                                    </a:rPr>
                                    <m:t>−5</m:t>
                                  </m:r>
                                </m:sup>
                              </m:sSup>
                            </m:oMath>
                          </a14:m>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8646609"/>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139532499"/>
                  </p:ext>
                </p:extLst>
              </p:nvPr>
            </p:nvGraphicFramePr>
            <p:xfrm>
              <a:off x="8006751" y="2347190"/>
              <a:ext cx="3696008" cy="4007588"/>
            </p:xfrm>
            <a:graphic>
              <a:graphicData uri="http://schemas.openxmlformats.org/drawingml/2006/table">
                <a:tbl>
                  <a:tblPr firstRow="1" bandRow="1">
                    <a:tableStyleId>{74C1A8A3-306A-4EB7-A6B1-4F7E0EB9C5D6}</a:tableStyleId>
                  </a:tblPr>
                  <a:tblGrid>
                    <a:gridCol w="1222842">
                      <a:extLst>
                        <a:ext uri="{9D8B030D-6E8A-4147-A177-3AD203B41FA5}">
                          <a16:colId xmlns:a16="http://schemas.microsoft.com/office/drawing/2014/main" val="2150554698"/>
                        </a:ext>
                      </a:extLst>
                    </a:gridCol>
                    <a:gridCol w="2473166">
                      <a:extLst>
                        <a:ext uri="{9D8B030D-6E8A-4147-A177-3AD203B41FA5}">
                          <a16:colId xmlns:a16="http://schemas.microsoft.com/office/drawing/2014/main" val="4179698855"/>
                        </a:ext>
                      </a:extLst>
                    </a:gridCol>
                  </a:tblGrid>
                  <a:tr h="586999">
                    <a:tc>
                      <a:txBody>
                        <a:bodyPr/>
                        <a:lstStyle/>
                        <a:p>
                          <a:r>
                            <a:rPr lang="en-US" dirty="0"/>
                            <a:t>Cell</a:t>
                          </a:r>
                          <a:r>
                            <a:rPr lang="en-US" baseline="0" dirty="0"/>
                            <a:t> Sizes </a:t>
                          </a:r>
                          <a:endParaRPr lang="en-US" dirty="0"/>
                        </a:p>
                      </a:txBody>
                      <a:tcPr/>
                    </a:tc>
                    <a:tc>
                      <a:txBody>
                        <a:bodyPr/>
                        <a:lstStyle/>
                        <a:p>
                          <a:endParaRPr lang="en-US"/>
                        </a:p>
                      </a:txBody>
                      <a:tcPr>
                        <a:blipFill>
                          <a:blip r:embed="rId4"/>
                          <a:stretch>
                            <a:fillRect l="-49507" t="-5208" r="-493" b="-587500"/>
                          </a:stretch>
                        </a:blipFill>
                      </a:tcPr>
                    </a:tc>
                    <a:extLst>
                      <a:ext uri="{0D108BD9-81ED-4DB2-BD59-A6C34878D82A}">
                        <a16:rowId xmlns:a16="http://schemas.microsoft.com/office/drawing/2014/main" val="199724438"/>
                      </a:ext>
                    </a:extLst>
                  </a:tr>
                  <a:tr h="1223254">
                    <a:tc>
                      <a:txBody>
                        <a:bodyPr/>
                        <a:lstStyle/>
                        <a:p>
                          <a:r>
                            <a:rPr lang="en-US" dirty="0">
                              <a:solidFill>
                                <a:schemeClr val="bg1"/>
                              </a:solidFill>
                            </a:rPr>
                            <a:t>SMALL</a:t>
                          </a:r>
                        </a:p>
                      </a:txBody>
                      <a:tcPr>
                        <a:solidFill>
                          <a:schemeClr val="accent1">
                            <a:lumMod val="75000"/>
                          </a:schemeClr>
                        </a:solidFill>
                      </a:tcPr>
                    </a:tc>
                    <a:tc>
                      <a:txBody>
                        <a:bodyPr/>
                        <a:lstStyle/>
                        <a:p>
                          <a:endParaRPr lang="en-US"/>
                        </a:p>
                      </a:txBody>
                      <a:tcPr>
                        <a:blipFill>
                          <a:blip r:embed="rId4"/>
                          <a:stretch>
                            <a:fillRect l="-49507" t="-50249" r="-493" b="-180597"/>
                          </a:stretch>
                        </a:blipFill>
                      </a:tcPr>
                    </a:tc>
                    <a:extLst>
                      <a:ext uri="{0D108BD9-81ED-4DB2-BD59-A6C34878D82A}">
                        <a16:rowId xmlns:a16="http://schemas.microsoft.com/office/drawing/2014/main" val="3518346113"/>
                      </a:ext>
                    </a:extLst>
                  </a:tr>
                  <a:tr h="1223254">
                    <a:tc>
                      <a:txBody>
                        <a:bodyPr/>
                        <a:lstStyle/>
                        <a:p>
                          <a:r>
                            <a:rPr lang="en-US" dirty="0">
                              <a:solidFill>
                                <a:schemeClr val="bg1"/>
                              </a:solidFill>
                              <a:latin typeface="Times New Roman" panose="02020603050405020304" pitchFamily="18" charset="0"/>
                              <a:cs typeface="Times New Roman" panose="02020603050405020304" pitchFamily="18" charset="0"/>
                            </a:rPr>
                            <a:t>MIN.</a:t>
                          </a:r>
                          <a:r>
                            <a:rPr lang="en-US" baseline="0" dirty="0">
                              <a:solidFill>
                                <a:schemeClr val="bg1"/>
                              </a:solidFill>
                              <a:latin typeface="Times New Roman" panose="02020603050405020304" pitchFamily="18" charset="0"/>
                              <a:cs typeface="Times New Roman" panose="02020603050405020304" pitchFamily="18" charset="0"/>
                            </a:rPr>
                            <a:t> </a:t>
                          </a:r>
                        </a:p>
                        <a:p>
                          <a:r>
                            <a:rPr lang="en-US" baseline="0" dirty="0">
                              <a:solidFill>
                                <a:schemeClr val="bg1"/>
                              </a:solidFill>
                              <a:latin typeface="Times New Roman" panose="02020603050405020304" pitchFamily="18" charset="0"/>
                              <a:cs typeface="Times New Roman" panose="02020603050405020304" pitchFamily="18" charset="0"/>
                            </a:rPr>
                            <a:t>ENERGY </a:t>
                          </a:r>
                          <a:r>
                            <a:rPr lang="en-US" dirty="0">
                              <a:solidFill>
                                <a:schemeClr val="bg1"/>
                              </a:solidFill>
                              <a:latin typeface="Times New Roman" panose="02020603050405020304" pitchFamily="18" charset="0"/>
                              <a:cs typeface="Times New Roman" panose="02020603050405020304" pitchFamily="18" charset="0"/>
                            </a:rPr>
                            <a:t> </a:t>
                          </a:r>
                          <a:endParaRPr lang="en-US" baseline="0" dirty="0">
                            <a:solidFill>
                              <a:schemeClr val="bg1"/>
                            </a:solidFill>
                            <a:latin typeface="Times New Roman" panose="02020603050405020304" pitchFamily="18" charset="0"/>
                            <a:cs typeface="Times New Roman" panose="02020603050405020304" pitchFamily="18" charset="0"/>
                          </a:endParaRPr>
                        </a:p>
                      </a:txBody>
                      <a:tcPr>
                        <a:solidFill>
                          <a:schemeClr val="accent1">
                            <a:lumMod val="75000"/>
                          </a:schemeClr>
                        </a:solidFill>
                      </a:tcPr>
                    </a:tc>
                    <a:tc>
                      <a:txBody>
                        <a:bodyPr/>
                        <a:lstStyle/>
                        <a:p>
                          <a:endParaRPr lang="en-US"/>
                        </a:p>
                      </a:txBody>
                      <a:tcPr>
                        <a:blipFill>
                          <a:blip r:embed="rId4"/>
                          <a:stretch>
                            <a:fillRect l="-49507" t="-150249" r="-493" b="-80597"/>
                          </a:stretch>
                        </a:blipFill>
                      </a:tcPr>
                    </a:tc>
                    <a:extLst>
                      <a:ext uri="{0D108BD9-81ED-4DB2-BD59-A6C34878D82A}">
                        <a16:rowId xmlns:a16="http://schemas.microsoft.com/office/drawing/2014/main" val="122219817"/>
                      </a:ext>
                    </a:extLst>
                  </a:tr>
                  <a:tr h="974081">
                    <a:tc>
                      <a:txBody>
                        <a:bodyPr/>
                        <a:lstStyle/>
                        <a:p>
                          <a:r>
                            <a:rPr lang="en-US" dirty="0">
                              <a:solidFill>
                                <a:schemeClr val="bg1"/>
                              </a:solidFill>
                              <a:latin typeface="Times New Roman" panose="02020603050405020304" pitchFamily="18" charset="0"/>
                              <a:cs typeface="Times New Roman" panose="02020603050405020304" pitchFamily="18" charset="0"/>
                            </a:rPr>
                            <a:t>LARGE</a:t>
                          </a:r>
                        </a:p>
                      </a:txBody>
                      <a:tcPr>
                        <a:solidFill>
                          <a:schemeClr val="accent1">
                            <a:lumMod val="75000"/>
                          </a:schemeClr>
                        </a:solidFill>
                      </a:tcPr>
                    </a:tc>
                    <a:tc>
                      <a:txBody>
                        <a:bodyPr/>
                        <a:lstStyle/>
                        <a:p>
                          <a:endParaRPr lang="en-US"/>
                        </a:p>
                      </a:txBody>
                      <a:tcPr>
                        <a:blipFill>
                          <a:blip r:embed="rId4"/>
                          <a:stretch>
                            <a:fillRect l="-49507" t="-314375" r="-493" b="-1250"/>
                          </a:stretch>
                        </a:blipFill>
                      </a:tcPr>
                    </a:tc>
                    <a:extLst>
                      <a:ext uri="{0D108BD9-81ED-4DB2-BD59-A6C34878D82A}">
                        <a16:rowId xmlns:a16="http://schemas.microsoft.com/office/drawing/2014/main" val="228646609"/>
                      </a:ext>
                    </a:extLst>
                  </a:tr>
                </a:tbl>
              </a:graphicData>
            </a:graphic>
          </p:graphicFrame>
        </mc:Fallback>
      </mc:AlternateContent>
      <p:pic>
        <p:nvPicPr>
          <p:cNvPr id="12" name="Picture 11" descr="Shield for San Francisco State University" title="Shield for San Francisco State Universit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937" y="5884982"/>
            <a:ext cx="800493" cy="800493"/>
          </a:xfrm>
          <a:prstGeom prst="rect">
            <a:avLst/>
          </a:prstGeom>
        </p:spPr>
      </p:pic>
      <p:sp>
        <p:nvSpPr>
          <p:cNvPr id="6" name="Rectangle 5"/>
          <p:cNvSpPr/>
          <p:nvPr/>
        </p:nvSpPr>
        <p:spPr>
          <a:xfrm>
            <a:off x="3891951" y="5810173"/>
            <a:ext cx="1028700" cy="19716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6"/>
          <a:stretch>
            <a:fillRect/>
          </a:stretch>
        </p:blipFill>
        <p:spPr>
          <a:xfrm>
            <a:off x="783772" y="1503556"/>
            <a:ext cx="5774846" cy="4331135"/>
          </a:xfrm>
          <a:prstGeom prst="rect">
            <a:avLst/>
          </a:prstGeom>
        </p:spPr>
      </p:pic>
    </p:spTree>
    <p:extLst>
      <p:ext uri="{BB962C8B-B14F-4D97-AF65-F5344CB8AC3E}">
        <p14:creationId xmlns:p14="http://schemas.microsoft.com/office/powerpoint/2010/main" val="1482142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2670339" y="6538912"/>
            <a:ext cx="4114800" cy="365125"/>
          </a:xfrm>
        </p:spPr>
        <p:txBody>
          <a:bodyPr/>
          <a:lstStyle/>
          <a:p>
            <a:r>
              <a:rPr lang="en-US" sz="1400" b="1" dirty="0">
                <a:solidFill>
                  <a:schemeClr val="tx1"/>
                </a:solidFill>
                <a:latin typeface="Times New Roman" panose="02020603050405020304" pitchFamily="18" charset="0"/>
                <a:cs typeface="Times New Roman" panose="02020603050405020304" pitchFamily="18" charset="0"/>
              </a:rPr>
              <a:t>Nima Leclerc, San Francisco State University </a:t>
            </a:r>
          </a:p>
          <a:p>
            <a:endParaRPr lang="en-US" dirty="0"/>
          </a:p>
        </p:txBody>
      </p:sp>
      <p:sp>
        <p:nvSpPr>
          <p:cNvPr id="3" name="Slide Number Placeholder 2"/>
          <p:cNvSpPr>
            <a:spLocks noGrp="1"/>
          </p:cNvSpPr>
          <p:nvPr>
            <p:ph type="sldNum" sz="quarter" idx="12"/>
          </p:nvPr>
        </p:nvSpPr>
        <p:spPr/>
        <p:txBody>
          <a:bodyPr/>
          <a:lstStyle/>
          <a:p>
            <a:fld id="{958622ED-780D-4B44-838E-548D62403451}" type="slidenum">
              <a:rPr lang="en-US" smtClean="0"/>
              <a:t>15</a:t>
            </a:fld>
            <a:endParaRPr lang="en-US"/>
          </a:p>
        </p:txBody>
      </p:sp>
      <p:sp>
        <p:nvSpPr>
          <p:cNvPr id="6" name="TextBox 5"/>
          <p:cNvSpPr txBox="1"/>
          <p:nvPr/>
        </p:nvSpPr>
        <p:spPr>
          <a:xfrm>
            <a:off x="9255835" y="1669016"/>
            <a:ext cx="2781300" cy="646331"/>
          </a:xfrm>
          <a:prstGeom prst="rect">
            <a:avLst/>
          </a:prstGeom>
          <a:noFill/>
        </p:spPr>
        <p:txBody>
          <a:bodyPr wrap="square" rtlCol="0">
            <a:spAutoFit/>
          </a:bodyPr>
          <a:lstStyle/>
          <a:p>
            <a:endParaRPr lang="en-US" dirty="0">
              <a:sym typeface="Wingdings" panose="05000000000000000000" pitchFamily="2" charset="2"/>
            </a:endParaRPr>
          </a:p>
          <a:p>
            <a:endParaRPr lang="en-US" dirty="0"/>
          </a:p>
        </p:txBody>
      </p:sp>
      <p:pic>
        <p:nvPicPr>
          <p:cNvPr id="7" name="Picture 6" descr="Shield for San Francisco State University" title="Shield for San Francisco State Universit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376" y="5860829"/>
            <a:ext cx="800493" cy="800493"/>
          </a:xfrm>
          <a:prstGeom prst="rect">
            <a:avLst/>
          </a:prstGeom>
        </p:spPr>
      </p:pic>
      <p:sp>
        <p:nvSpPr>
          <p:cNvPr id="4" name="TextBox 3"/>
          <p:cNvSpPr txBox="1"/>
          <p:nvPr/>
        </p:nvSpPr>
        <p:spPr>
          <a:xfrm>
            <a:off x="9769642" y="1524000"/>
            <a:ext cx="2267493"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9" name="TextBox 8"/>
          <p:cNvSpPr txBox="1"/>
          <p:nvPr/>
        </p:nvSpPr>
        <p:spPr>
          <a:xfrm>
            <a:off x="9982200" y="857250"/>
            <a:ext cx="2362200" cy="369332"/>
          </a:xfrm>
          <a:prstGeom prst="rect">
            <a:avLst/>
          </a:prstGeom>
          <a:noFill/>
        </p:spPr>
        <p:txBody>
          <a:bodyPr wrap="square" rtlCol="0">
            <a:spAutoFit/>
          </a:bodyPr>
          <a:lstStyle/>
          <a:p>
            <a:r>
              <a:rPr lang="en-US" dirty="0"/>
              <a:t> </a:t>
            </a:r>
          </a:p>
        </p:txBody>
      </p:sp>
      <p:sp>
        <p:nvSpPr>
          <p:cNvPr id="11" name="TextBox 10"/>
          <p:cNvSpPr txBox="1"/>
          <p:nvPr/>
        </p:nvSpPr>
        <p:spPr>
          <a:xfrm>
            <a:off x="404037" y="136925"/>
            <a:ext cx="11633098"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Larger volume could give non-ideal Li-S bond distances</a:t>
            </a:r>
            <a:endParaRPr lang="en-US" sz="3200" dirty="0"/>
          </a:p>
        </p:txBody>
      </p:sp>
      <p:graphicFrame>
        <p:nvGraphicFramePr>
          <p:cNvPr id="12" name="Table 11"/>
          <p:cNvGraphicFramePr>
            <a:graphicFrameLocks noGrp="1"/>
          </p:cNvGraphicFramePr>
          <p:nvPr>
            <p:extLst>
              <p:ext uri="{D42A27DB-BD31-4B8C-83A1-F6EECF244321}">
                <p14:modId xmlns:p14="http://schemas.microsoft.com/office/powerpoint/2010/main" val="1241085484"/>
              </p:ext>
            </p:extLst>
          </p:nvPr>
        </p:nvGraphicFramePr>
        <p:xfrm>
          <a:off x="6785139" y="1041916"/>
          <a:ext cx="5128335" cy="3021640"/>
        </p:xfrm>
        <a:graphic>
          <a:graphicData uri="http://schemas.openxmlformats.org/drawingml/2006/table">
            <a:tbl>
              <a:tblPr firstRow="1" bandRow="1">
                <a:tableStyleId>{5C22544A-7EE6-4342-B048-85BDC9FD1C3A}</a:tableStyleId>
              </a:tblPr>
              <a:tblGrid>
                <a:gridCol w="1709445">
                  <a:extLst>
                    <a:ext uri="{9D8B030D-6E8A-4147-A177-3AD203B41FA5}">
                      <a16:colId xmlns:a16="http://schemas.microsoft.com/office/drawing/2014/main" val="3839448113"/>
                    </a:ext>
                  </a:extLst>
                </a:gridCol>
                <a:gridCol w="1709445">
                  <a:extLst>
                    <a:ext uri="{9D8B030D-6E8A-4147-A177-3AD203B41FA5}">
                      <a16:colId xmlns:a16="http://schemas.microsoft.com/office/drawing/2014/main" val="2252033669"/>
                    </a:ext>
                  </a:extLst>
                </a:gridCol>
                <a:gridCol w="1709445">
                  <a:extLst>
                    <a:ext uri="{9D8B030D-6E8A-4147-A177-3AD203B41FA5}">
                      <a16:colId xmlns:a16="http://schemas.microsoft.com/office/drawing/2014/main" val="3469101598"/>
                    </a:ext>
                  </a:extLst>
                </a:gridCol>
              </a:tblGrid>
              <a:tr h="680550">
                <a:tc>
                  <a:txBody>
                    <a:bodyPr/>
                    <a:lstStyle/>
                    <a:p>
                      <a:r>
                        <a:rPr lang="en-US" dirty="0">
                          <a:latin typeface="Times New Roman" panose="02020603050405020304" pitchFamily="18" charset="0"/>
                          <a:cs typeface="Times New Roman" panose="02020603050405020304" pitchFamily="18" charset="0"/>
                        </a:rPr>
                        <a:t>Cell</a:t>
                      </a:r>
                      <a:r>
                        <a:rPr lang="en-US" baseline="0" dirty="0">
                          <a:latin typeface="Times New Roman" panose="02020603050405020304" pitchFamily="18" charset="0"/>
                          <a:cs typeface="Times New Roman" panose="02020603050405020304" pitchFamily="18" charset="0"/>
                        </a:rPr>
                        <a:t> Size </a:t>
                      </a:r>
                      <a:r>
                        <a:rPr lang="en-US" i="1" baseline="0" dirty="0">
                          <a:latin typeface="Times New Roman" panose="02020603050405020304" pitchFamily="18" charset="0"/>
                          <a:cs typeface="Times New Roman" panose="02020603050405020304" pitchFamily="18" charset="0"/>
                        </a:rPr>
                        <a:t>a </a:t>
                      </a:r>
                      <a:r>
                        <a:rPr lang="en-US" i="0" baseline="0" dirty="0">
                          <a:latin typeface="Times New Roman" panose="02020603050405020304" pitchFamily="18" charset="0"/>
                          <a:cs typeface="Times New Roman" panose="02020603050405020304" pitchFamily="18" charset="0"/>
                        </a:rPr>
                        <a:t>lattice vector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Percent</a:t>
                      </a:r>
                      <a:r>
                        <a:rPr lang="en-US" baseline="0" dirty="0">
                          <a:latin typeface="Times New Roman" panose="02020603050405020304" pitchFamily="18" charset="0"/>
                          <a:cs typeface="Times New Roman" panose="02020603050405020304" pitchFamily="18" charset="0"/>
                        </a:rPr>
                        <a:t> Lattice Parameter</a:t>
                      </a:r>
                    </a:p>
                    <a:p>
                      <a:r>
                        <a:rPr lang="en-US" baseline="0" dirty="0">
                          <a:latin typeface="Times New Roman" panose="02020603050405020304" pitchFamily="18" charset="0"/>
                          <a:cs typeface="Times New Roman" panose="02020603050405020304" pitchFamily="18" charset="0"/>
                        </a:rPr>
                        <a:t>Change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a:latin typeface="Times New Roman" panose="02020603050405020304" pitchFamily="18" charset="0"/>
                          <a:cs typeface="Times New Roman" panose="02020603050405020304" pitchFamily="18" charset="0"/>
                        </a:rPr>
                        <a:t>Percent Change</a:t>
                      </a:r>
                      <a:r>
                        <a:rPr lang="en-US" baseline="0" dirty="0">
                          <a:latin typeface="Times New Roman" panose="02020603050405020304" pitchFamily="18" charset="0"/>
                          <a:cs typeface="Times New Roman" panose="02020603050405020304" pitchFamily="18" charset="0"/>
                        </a:rPr>
                        <a:t> in Peak Shift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4669330"/>
                  </a:ext>
                </a:extLst>
              </a:tr>
              <a:tr h="748200">
                <a:tc>
                  <a:txBody>
                    <a:bodyPr/>
                    <a:lstStyle/>
                    <a:p>
                      <a:r>
                        <a:rPr lang="en-US" sz="2400" dirty="0">
                          <a:latin typeface="Times New Roman" panose="02020603050405020304" pitchFamily="18" charset="0"/>
                          <a:cs typeface="Times New Roman" panose="02020603050405020304" pitchFamily="18" charset="0"/>
                        </a:rPr>
                        <a:t>23.76 Bohr </a:t>
                      </a:r>
                    </a:p>
                  </a:txBody>
                  <a:tcPr/>
                </a:tc>
                <a:tc>
                  <a:txBody>
                    <a:bodyPr/>
                    <a:lstStyle/>
                    <a:p>
                      <a:r>
                        <a:rPr lang="en-US" sz="2400" dirty="0">
                          <a:latin typeface="Times New Roman" panose="02020603050405020304" pitchFamily="18" charset="0"/>
                          <a:cs typeface="Times New Roman" panose="02020603050405020304" pitchFamily="18" charset="0"/>
                        </a:rPr>
                        <a:t>-1.3 % </a:t>
                      </a:r>
                    </a:p>
                  </a:txBody>
                  <a:tcPr/>
                </a:tc>
                <a:tc>
                  <a:txBody>
                    <a:bodyPr/>
                    <a:lstStyle/>
                    <a:p>
                      <a:r>
                        <a:rPr lang="en-US" sz="2400" dirty="0">
                          <a:latin typeface="Times New Roman" panose="02020603050405020304" pitchFamily="18" charset="0"/>
                          <a:cs typeface="Times New Roman" panose="02020603050405020304" pitchFamily="18" charset="0"/>
                        </a:rPr>
                        <a:t>0.0% </a:t>
                      </a:r>
                    </a:p>
                  </a:txBody>
                  <a:tcPr/>
                </a:tc>
                <a:extLst>
                  <a:ext uri="{0D108BD9-81ED-4DB2-BD59-A6C34878D82A}">
                    <a16:rowId xmlns:a16="http://schemas.microsoft.com/office/drawing/2014/main" val="3217582534"/>
                  </a:ext>
                </a:extLst>
              </a:tr>
              <a:tr h="658000">
                <a:tc>
                  <a:txBody>
                    <a:bodyPr/>
                    <a:lstStyle/>
                    <a:p>
                      <a:r>
                        <a:rPr lang="en-US" sz="2400" dirty="0">
                          <a:latin typeface="Times New Roman" panose="02020603050405020304" pitchFamily="18" charset="0"/>
                          <a:cs typeface="Times New Roman" panose="02020603050405020304" pitchFamily="18" charset="0"/>
                        </a:rPr>
                        <a:t>24.17 Bohr </a:t>
                      </a:r>
                    </a:p>
                  </a:txBody>
                  <a:tcPr/>
                </a:tc>
                <a:tc>
                  <a:txBody>
                    <a:bodyPr/>
                    <a:lstStyle/>
                    <a:p>
                      <a:r>
                        <a:rPr lang="en-US" sz="2000" dirty="0">
                          <a:latin typeface="Times New Roman" panose="02020603050405020304" pitchFamily="18" charset="0"/>
                          <a:cs typeface="Times New Roman" panose="02020603050405020304" pitchFamily="18" charset="0"/>
                        </a:rPr>
                        <a:t>Minimum energy</a:t>
                      </a:r>
                      <a:r>
                        <a:rPr lang="en-US" sz="2000" baseline="0" dirty="0">
                          <a:latin typeface="Times New Roman" panose="02020603050405020304" pitchFamily="18" charset="0"/>
                          <a:cs typeface="Times New Roman" panose="02020603050405020304" pitchFamily="18" charset="0"/>
                        </a:rPr>
                        <a:t> size </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Minimum energy size </a:t>
                      </a:r>
                    </a:p>
                  </a:txBody>
                  <a:tcPr/>
                </a:tc>
                <a:extLst>
                  <a:ext uri="{0D108BD9-81ED-4DB2-BD59-A6C34878D82A}">
                    <a16:rowId xmlns:a16="http://schemas.microsoft.com/office/drawing/2014/main" val="66142501"/>
                  </a:ext>
                </a:extLst>
              </a:tr>
              <a:tr h="658000">
                <a:tc>
                  <a:txBody>
                    <a:bodyPr/>
                    <a:lstStyle/>
                    <a:p>
                      <a:r>
                        <a:rPr lang="en-US" sz="2400" dirty="0">
                          <a:latin typeface="Times New Roman" panose="02020603050405020304" pitchFamily="18" charset="0"/>
                          <a:cs typeface="Times New Roman" panose="02020603050405020304" pitchFamily="18" charset="0"/>
                        </a:rPr>
                        <a:t>15.29 Bohr </a:t>
                      </a:r>
                    </a:p>
                  </a:txBody>
                  <a:tcPr/>
                </a:tc>
                <a:tc>
                  <a:txBody>
                    <a:bodyPr/>
                    <a:lstStyle/>
                    <a:p>
                      <a:r>
                        <a:rPr lang="en-US" sz="2400" dirty="0">
                          <a:latin typeface="Times New Roman" panose="02020603050405020304" pitchFamily="18" charset="0"/>
                          <a:cs typeface="Times New Roman" panose="02020603050405020304" pitchFamily="18" charset="0"/>
                        </a:rPr>
                        <a:t>4.6 % </a:t>
                      </a:r>
                    </a:p>
                  </a:txBody>
                  <a:tcPr/>
                </a:tc>
                <a:tc>
                  <a:txBody>
                    <a:bodyPr/>
                    <a:lstStyle/>
                    <a:p>
                      <a:r>
                        <a:rPr lang="en-US" sz="2400" dirty="0">
                          <a:latin typeface="Times New Roman" panose="02020603050405020304" pitchFamily="18" charset="0"/>
                          <a:cs typeface="Times New Roman" panose="02020603050405020304" pitchFamily="18" charset="0"/>
                        </a:rPr>
                        <a:t>6.4%</a:t>
                      </a:r>
                      <a:r>
                        <a:rPr lang="en-US" sz="2400" baseline="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4846251"/>
                  </a:ext>
                </a:extLst>
              </a:tr>
            </a:tbl>
          </a:graphicData>
        </a:graphic>
      </p:graphicFrame>
      <p:sp>
        <p:nvSpPr>
          <p:cNvPr id="13" name="TextBox 12"/>
          <p:cNvSpPr txBox="1"/>
          <p:nvPr/>
        </p:nvSpPr>
        <p:spPr>
          <a:xfrm>
            <a:off x="6785139" y="4235501"/>
            <a:ext cx="5128335" cy="255454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Not the entire picture, but its likely short Li-S bonds lead to faster diffusion.</a:t>
            </a:r>
            <a:br>
              <a:rPr lang="en-US" sz="3200" b="1" dirty="0">
                <a:latin typeface="Times New Roman" panose="02020603050405020304" pitchFamily="18" charset="0"/>
                <a:cs typeface="Times New Roman" panose="02020603050405020304" pitchFamily="18" charset="0"/>
              </a:rPr>
            </a:br>
            <a:endParaRPr lang="en-US" sz="3200" b="1" dirty="0">
              <a:latin typeface="Times New Roman" panose="02020603050405020304" pitchFamily="18" charset="0"/>
              <a:cs typeface="Times New Roman" panose="02020603050405020304" pitchFamily="18" charset="0"/>
            </a:endParaRPr>
          </a:p>
          <a:p>
            <a:r>
              <a:rPr lang="en-US" sz="3200" b="1" dirty="0">
                <a:latin typeface="Times New Roman" panose="02020603050405020304" pitchFamily="18" charset="0"/>
                <a:cs typeface="Times New Roman" panose="02020603050405020304" pitchFamily="18" charset="0"/>
              </a:rPr>
              <a:t>Paddle-wheel mechanism?</a:t>
            </a:r>
            <a:endParaRPr lang="en-US" sz="3200" dirty="0"/>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0353" t="7091" r="4000" b="3818"/>
          <a:stretch/>
        </p:blipFill>
        <p:spPr>
          <a:xfrm>
            <a:off x="362083" y="1049524"/>
            <a:ext cx="6299395" cy="4621112"/>
          </a:xfrm>
          <a:prstGeom prst="rect">
            <a:avLst/>
          </a:prstGeom>
        </p:spPr>
      </p:pic>
    </p:spTree>
    <p:extLst>
      <p:ext uri="{BB962C8B-B14F-4D97-AF65-F5344CB8AC3E}">
        <p14:creationId xmlns:p14="http://schemas.microsoft.com/office/powerpoint/2010/main" val="1735228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349" y="126087"/>
            <a:ext cx="10515600" cy="1325563"/>
          </a:xfrm>
        </p:spPr>
        <p:txBody>
          <a:bodyPr>
            <a:normAutofit/>
          </a:bodyPr>
          <a:lstStyle/>
          <a:p>
            <a:r>
              <a:rPr lang="en-US" sz="3600" b="1" dirty="0">
                <a:latin typeface="Times New Roman" panose="02020603050405020304" pitchFamily="18" charset="0"/>
                <a:cs typeface="Times New Roman" panose="02020603050405020304" pitchFamily="18" charset="0"/>
              </a:rPr>
              <a:t>Correlation, disorder, and amorphous LPS</a:t>
            </a:r>
          </a:p>
        </p:txBody>
      </p:sp>
      <p:sp>
        <p:nvSpPr>
          <p:cNvPr id="3" name="Content Placeholder 2"/>
          <p:cNvSpPr>
            <a:spLocks noGrp="1"/>
          </p:cNvSpPr>
          <p:nvPr>
            <p:ph idx="1"/>
          </p:nvPr>
        </p:nvSpPr>
        <p:spPr>
          <a:xfrm>
            <a:off x="553205" y="1589362"/>
            <a:ext cx="8512859" cy="4351338"/>
          </a:xfrm>
        </p:spPr>
        <p:txBody>
          <a:bodyPr>
            <a:normAutofit fontScale="92500" lnSpcReduction="10000"/>
          </a:bodyPr>
          <a:lstStyle/>
          <a:p>
            <a:r>
              <a:rPr lang="en-US" b="1" dirty="0">
                <a:solidFill>
                  <a:srgbClr val="002060"/>
                </a:solidFill>
                <a:latin typeface="Times New Roman" panose="02020603050405020304" pitchFamily="18" charset="0"/>
                <a:cs typeface="Times New Roman" panose="02020603050405020304" pitchFamily="18" charset="0"/>
              </a:rPr>
              <a:t>The activation energy (low barriers between tetrahedral site) cannot solely explain the outstanding diffusivity in LGPS compared to LPS. </a:t>
            </a:r>
          </a:p>
          <a:p>
            <a:r>
              <a:rPr lang="en-US" b="1" dirty="0">
                <a:solidFill>
                  <a:srgbClr val="002060"/>
                </a:solidFill>
                <a:latin typeface="Times New Roman" panose="02020603050405020304" pitchFamily="18" charset="0"/>
                <a:cs typeface="Times New Roman" panose="02020603050405020304" pitchFamily="18" charset="0"/>
              </a:rPr>
              <a:t>Larger volumes do not improve diffusivity in LPS.</a:t>
            </a:r>
          </a:p>
          <a:p>
            <a:endParaRPr lang="en-US" b="1" dirty="0">
              <a:solidFill>
                <a:srgbClr val="002060"/>
              </a:solidFill>
              <a:latin typeface="Times New Roman" panose="02020603050405020304" pitchFamily="18" charset="0"/>
              <a:cs typeface="Times New Roman" panose="02020603050405020304" pitchFamily="18" charset="0"/>
            </a:endParaRPr>
          </a:p>
          <a:p>
            <a:r>
              <a:rPr lang="en-US" b="1" dirty="0">
                <a:solidFill>
                  <a:srgbClr val="002060"/>
                </a:solidFill>
                <a:latin typeface="Times New Roman" panose="02020603050405020304" pitchFamily="18" charset="0"/>
                <a:cs typeface="Times New Roman" panose="02020603050405020304" pitchFamily="18" charset="0"/>
              </a:rPr>
              <a:t>Future work:</a:t>
            </a:r>
          </a:p>
          <a:p>
            <a:r>
              <a:rPr lang="en-US" b="1" dirty="0">
                <a:solidFill>
                  <a:srgbClr val="002060"/>
                </a:solidFill>
                <a:latin typeface="Times New Roman" panose="02020603050405020304" pitchFamily="18" charset="0"/>
                <a:cs typeface="Times New Roman" panose="02020603050405020304" pitchFamily="18" charset="0"/>
              </a:rPr>
              <a:t>Compare diffusion mechanisms in the amorphous phase and crystalline phase at different volumes.</a:t>
            </a:r>
          </a:p>
          <a:p>
            <a:r>
              <a:rPr lang="en-US" b="1" dirty="0">
                <a:solidFill>
                  <a:srgbClr val="002060"/>
                </a:solidFill>
                <a:latin typeface="Times New Roman" panose="02020603050405020304" pitchFamily="18" charset="0"/>
                <a:cs typeface="Times New Roman" panose="02020603050405020304" pitchFamily="18" charset="0"/>
              </a:rPr>
              <a:t>Compare correlated motion in LGPS and LPS, especially the effect of the lattice: polarization of sulfur ions and PS</a:t>
            </a:r>
            <a:r>
              <a:rPr lang="en-US" b="1" baseline="-25000" dirty="0">
                <a:solidFill>
                  <a:srgbClr val="002060"/>
                </a:solidFill>
                <a:latin typeface="Times New Roman" panose="02020603050405020304" pitchFamily="18" charset="0"/>
                <a:cs typeface="Times New Roman" panose="02020603050405020304" pitchFamily="18" charset="0"/>
              </a:rPr>
              <a:t>4</a:t>
            </a:r>
            <a:r>
              <a:rPr lang="en-US" b="1" dirty="0">
                <a:solidFill>
                  <a:srgbClr val="002060"/>
                </a:solidFill>
                <a:latin typeface="Times New Roman" panose="02020603050405020304" pitchFamily="18" charset="0"/>
                <a:cs typeface="Times New Roman" panose="02020603050405020304" pitchFamily="18" charset="0"/>
              </a:rPr>
              <a:t>, rotation of PS</a:t>
            </a:r>
            <a:r>
              <a:rPr lang="en-US" b="1" baseline="-25000" dirty="0">
                <a:solidFill>
                  <a:srgbClr val="002060"/>
                </a:solidFill>
                <a:latin typeface="Times New Roman" panose="02020603050405020304" pitchFamily="18" charset="0"/>
                <a:cs typeface="Times New Roman" panose="02020603050405020304" pitchFamily="18" charset="0"/>
              </a:rPr>
              <a:t>4</a:t>
            </a:r>
          </a:p>
        </p:txBody>
      </p:sp>
      <p:sp>
        <p:nvSpPr>
          <p:cNvPr id="4" name="Footer Placeholder 3"/>
          <p:cNvSpPr>
            <a:spLocks noGrp="1"/>
          </p:cNvSpPr>
          <p:nvPr>
            <p:ph type="ftr" sz="quarter" idx="11"/>
          </p:nvPr>
        </p:nvSpPr>
        <p:spPr/>
        <p:txBody>
          <a:bodyPr/>
          <a:lstStyle/>
          <a:p>
            <a:r>
              <a:rPr lang="it-IT" sz="1400" b="1" dirty="0">
                <a:solidFill>
                  <a:schemeClr val="tx1"/>
                </a:solidFill>
                <a:latin typeface="Times New Roman" panose="02020603050405020304" pitchFamily="18" charset="0"/>
                <a:cs typeface="Times New Roman" panose="02020603050405020304" pitchFamily="18" charset="0"/>
              </a:rPr>
              <a:t>Nima Leclerc, San Francisco State University  </a:t>
            </a:r>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958622ED-780D-4B44-838E-548D62403451}" type="slidenum">
              <a:rPr lang="en-US" smtClean="0"/>
              <a:t>16</a:t>
            </a:fld>
            <a:endParaRPr lang="en-US"/>
          </a:p>
        </p:txBody>
      </p:sp>
      <p:pic>
        <p:nvPicPr>
          <p:cNvPr id="8" name="Picture 7" descr="Shield for San Francisco State University" title="Shield for San Francisco State Universit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937" y="5940700"/>
            <a:ext cx="800493" cy="800493"/>
          </a:xfrm>
          <a:prstGeom prst="rect">
            <a:avLst/>
          </a:prstGeom>
        </p:spPr>
      </p:pic>
      <p:pic>
        <p:nvPicPr>
          <p:cNvPr id="7" name="LPS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2057" t="12042" r="12384" b="9274"/>
          <a:stretch/>
        </p:blipFill>
        <p:spPr>
          <a:xfrm>
            <a:off x="9963898" y="1331842"/>
            <a:ext cx="2228102" cy="2208011"/>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344765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28A0092B-C50C-407E-A947-70E740481C1C}">
                <a14:useLocalDpi xmlns:a14="http://schemas.microsoft.com/office/drawing/2010/main" val="0"/>
              </a:ext>
            </a:extLst>
          </a:blip>
          <a:srcRect/>
          <a:tile tx="0" ty="0" sx="100000" sy="100000" flip="none" algn="tl"/>
        </a:blipFill>
        <a:effectLst/>
      </p:bgPr>
    </p:bg>
    <p:spTree>
      <p:nvGrpSpPr>
        <p:cNvPr id="1" name=""/>
        <p:cNvGrpSpPr/>
        <p:nvPr/>
      </p:nvGrpSpPr>
      <p:grpSpPr>
        <a:xfrm>
          <a:off x="0" y="0"/>
          <a:ext cx="0" cy="0"/>
          <a:chOff x="0" y="0"/>
          <a:chExt cx="0" cy="0"/>
        </a:xfrm>
      </p:grpSpPr>
      <p:sp>
        <p:nvSpPr>
          <p:cNvPr id="19" name="Title 1"/>
          <p:cNvSpPr txBox="1">
            <a:spLocks/>
          </p:cNvSpPr>
          <p:nvPr/>
        </p:nvSpPr>
        <p:spPr>
          <a:xfrm>
            <a:off x="743737" y="0"/>
            <a:ext cx="9454620" cy="1214740"/>
          </a:xfrm>
          <a:prstGeom prst="rect">
            <a:avLst/>
          </a:prstGeom>
        </p:spPr>
        <p:txBody>
          <a:bodyPr lIns="45707" tIns="22853" rIns="45707" bIns="22853"/>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a:lnSpc>
                <a:spcPct val="90000"/>
              </a:lnSpc>
              <a:tabLst>
                <a:tab pos="2491438" algn="l"/>
              </a:tabLst>
            </a:pPr>
            <a:r>
              <a:rPr lang="en-US" sz="4399" b="1" dirty="0">
                <a:solidFill>
                  <a:schemeClr val="bg1"/>
                </a:solidFill>
                <a:latin typeface="Times New Roman" panose="02020603050405020304" pitchFamily="18" charset="0"/>
                <a:cs typeface="Times New Roman" panose="02020603050405020304" pitchFamily="18" charset="0"/>
              </a:rPr>
              <a:t>Thanks!</a:t>
            </a:r>
          </a:p>
          <a:p>
            <a:pPr>
              <a:lnSpc>
                <a:spcPct val="90000"/>
              </a:lnSpc>
              <a:tabLst>
                <a:tab pos="2491438" algn="l"/>
              </a:tabLst>
            </a:pPr>
            <a:r>
              <a:rPr lang="en-US" sz="4399" b="1" dirty="0">
                <a:solidFill>
                  <a:schemeClr val="bg1"/>
                </a:solidFill>
                <a:latin typeface="Times New Roman" panose="02020603050405020304" pitchFamily="18" charset="0"/>
                <a:cs typeface="Times New Roman" panose="02020603050405020304" pitchFamily="18" charset="0"/>
              </a:rPr>
              <a:t>SFSU &amp; LLNL </a:t>
            </a:r>
          </a:p>
          <a:p>
            <a:r>
              <a:rPr lang="en-US" sz="2000" dirty="0"/>
              <a:t>The authors acknowledge funding from Lawrence Livermore National Laboratory</a:t>
            </a:r>
          </a:p>
        </p:txBody>
      </p:sp>
      <p:sp>
        <p:nvSpPr>
          <p:cNvPr id="5" name="AutoShape 98" descr="Location Symbol"/>
          <p:cNvSpPr>
            <a:spLocks/>
          </p:cNvSpPr>
          <p:nvPr/>
        </p:nvSpPr>
        <p:spPr bwMode="auto">
          <a:xfrm>
            <a:off x="311221" y="5093761"/>
            <a:ext cx="226087" cy="321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7647"/>
                </a:moveTo>
                <a:cubicBezTo>
                  <a:pt x="21599" y="8410"/>
                  <a:pt x="21443" y="9124"/>
                  <a:pt x="21132" y="9804"/>
                </a:cubicBezTo>
                <a:cubicBezTo>
                  <a:pt x="20820" y="10488"/>
                  <a:pt x="20404" y="11134"/>
                  <a:pt x="19880" y="11747"/>
                </a:cubicBezTo>
                <a:lnTo>
                  <a:pt x="12619" y="20679"/>
                </a:lnTo>
                <a:cubicBezTo>
                  <a:pt x="12095" y="21292"/>
                  <a:pt x="11491" y="21599"/>
                  <a:pt x="10804" y="21599"/>
                </a:cubicBezTo>
                <a:cubicBezTo>
                  <a:pt x="10112" y="21599"/>
                  <a:pt x="9520" y="21292"/>
                  <a:pt x="9024" y="20679"/>
                </a:cubicBezTo>
                <a:lnTo>
                  <a:pt x="1727" y="11718"/>
                </a:lnTo>
                <a:cubicBezTo>
                  <a:pt x="1203" y="11106"/>
                  <a:pt x="783" y="10462"/>
                  <a:pt x="472" y="9782"/>
                </a:cubicBezTo>
                <a:cubicBezTo>
                  <a:pt x="156" y="9110"/>
                  <a:pt x="0" y="8398"/>
                  <a:pt x="0" y="7647"/>
                </a:cubicBezTo>
                <a:cubicBezTo>
                  <a:pt x="0" y="6594"/>
                  <a:pt x="279" y="5601"/>
                  <a:pt x="843" y="4669"/>
                </a:cubicBezTo>
                <a:cubicBezTo>
                  <a:pt x="1403" y="3737"/>
                  <a:pt x="2179" y="2921"/>
                  <a:pt x="3164" y="2227"/>
                </a:cubicBezTo>
                <a:cubicBezTo>
                  <a:pt x="4143" y="1538"/>
                  <a:pt x="5296" y="990"/>
                  <a:pt x="6615" y="595"/>
                </a:cubicBezTo>
                <a:cubicBezTo>
                  <a:pt x="7936" y="197"/>
                  <a:pt x="9344" y="0"/>
                  <a:pt x="10819" y="0"/>
                </a:cubicBezTo>
                <a:cubicBezTo>
                  <a:pt x="12315" y="0"/>
                  <a:pt x="13719" y="197"/>
                  <a:pt x="15023" y="595"/>
                </a:cubicBezTo>
                <a:cubicBezTo>
                  <a:pt x="16335" y="993"/>
                  <a:pt x="17475" y="1538"/>
                  <a:pt x="18451" y="2227"/>
                </a:cubicBezTo>
                <a:cubicBezTo>
                  <a:pt x="19427" y="2921"/>
                  <a:pt x="20200" y="3737"/>
                  <a:pt x="20756" y="4669"/>
                </a:cubicBezTo>
                <a:cubicBezTo>
                  <a:pt x="21320" y="5603"/>
                  <a:pt x="21599" y="6594"/>
                  <a:pt x="21599" y="7647"/>
                </a:cubicBezTo>
                <a:moveTo>
                  <a:pt x="10819" y="11408"/>
                </a:moveTo>
                <a:cubicBezTo>
                  <a:pt x="11547" y="11408"/>
                  <a:pt x="12240" y="11309"/>
                  <a:pt x="12900" y="11114"/>
                </a:cubicBezTo>
                <a:cubicBezTo>
                  <a:pt x="13556" y="10922"/>
                  <a:pt x="14127" y="10651"/>
                  <a:pt x="14612" y="10310"/>
                </a:cubicBezTo>
                <a:cubicBezTo>
                  <a:pt x="15096" y="9968"/>
                  <a:pt x="15476" y="9564"/>
                  <a:pt x="15748" y="9107"/>
                </a:cubicBezTo>
                <a:cubicBezTo>
                  <a:pt x="16028" y="8650"/>
                  <a:pt x="16164" y="8158"/>
                  <a:pt x="16164" y="7645"/>
                </a:cubicBezTo>
                <a:cubicBezTo>
                  <a:pt x="16164" y="7131"/>
                  <a:pt x="16028" y="6642"/>
                  <a:pt x="15748" y="6176"/>
                </a:cubicBezTo>
                <a:cubicBezTo>
                  <a:pt x="15476" y="5713"/>
                  <a:pt x="15096" y="5304"/>
                  <a:pt x="14612" y="4951"/>
                </a:cubicBezTo>
                <a:cubicBezTo>
                  <a:pt x="14128" y="4604"/>
                  <a:pt x="13564" y="4327"/>
                  <a:pt x="12908" y="4135"/>
                </a:cubicBezTo>
                <a:cubicBezTo>
                  <a:pt x="12256" y="3943"/>
                  <a:pt x="11564" y="3842"/>
                  <a:pt x="10820" y="3842"/>
                </a:cubicBezTo>
                <a:cubicBezTo>
                  <a:pt x="10068" y="3842"/>
                  <a:pt x="9376" y="3940"/>
                  <a:pt x="8736" y="4135"/>
                </a:cubicBezTo>
                <a:cubicBezTo>
                  <a:pt x="8092" y="4327"/>
                  <a:pt x="7528" y="4604"/>
                  <a:pt x="7032" y="4951"/>
                </a:cubicBezTo>
                <a:cubicBezTo>
                  <a:pt x="6532" y="5304"/>
                  <a:pt x="6148" y="5713"/>
                  <a:pt x="5872" y="6171"/>
                </a:cubicBezTo>
                <a:cubicBezTo>
                  <a:pt x="5596" y="6628"/>
                  <a:pt x="5460" y="7119"/>
                  <a:pt x="5460" y="7642"/>
                </a:cubicBezTo>
                <a:cubicBezTo>
                  <a:pt x="5460" y="8155"/>
                  <a:pt x="5596" y="8644"/>
                  <a:pt x="5872" y="9104"/>
                </a:cubicBezTo>
                <a:cubicBezTo>
                  <a:pt x="6148" y="9561"/>
                  <a:pt x="6532" y="9965"/>
                  <a:pt x="7032" y="10307"/>
                </a:cubicBezTo>
                <a:cubicBezTo>
                  <a:pt x="7528" y="10648"/>
                  <a:pt x="8092" y="10919"/>
                  <a:pt x="8736" y="11111"/>
                </a:cubicBezTo>
                <a:cubicBezTo>
                  <a:pt x="9376" y="11309"/>
                  <a:pt x="10068" y="11408"/>
                  <a:pt x="10819" y="11408"/>
                </a:cubicBezTo>
              </a:path>
            </a:pathLst>
          </a:custGeom>
          <a:solidFill>
            <a:schemeClr val="accent1"/>
          </a:solidFill>
          <a:ln>
            <a:noFill/>
          </a:ln>
          <a:effectLst/>
          <a:extLst/>
        </p:spPr>
        <p:txBody>
          <a:bodyPr lIns="19048" tIns="19048" rIns="19048" bIns="19048" anchor="ctr"/>
          <a:lstStyle/>
          <a:p>
            <a:pPr defTabSz="171230">
              <a:defRPr/>
            </a:pPr>
            <a:endParaRPr lang="es-ES" sz="1050">
              <a:solidFill>
                <a:srgbClr val="F2B200"/>
              </a:solidFill>
              <a:effectLst>
                <a:outerShdw blurRad="38100" dist="38100" dir="2700000" algn="tl">
                  <a:srgbClr val="000000"/>
                </a:outerShdw>
              </a:effectLst>
              <a:latin typeface="Gill Sans" charset="0"/>
              <a:cs typeface="Gill Sans" charset="0"/>
              <a:sym typeface="Gill Sans" charset="0"/>
            </a:endParaRPr>
          </a:p>
        </p:txBody>
      </p:sp>
      <p:grpSp>
        <p:nvGrpSpPr>
          <p:cNvPr id="7" name="Group 6"/>
          <p:cNvGrpSpPr/>
          <p:nvPr/>
        </p:nvGrpSpPr>
        <p:grpSpPr>
          <a:xfrm>
            <a:off x="606693" y="5074151"/>
            <a:ext cx="3913657" cy="1356143"/>
            <a:chOff x="838200" y="2730407"/>
            <a:chExt cx="1668753" cy="1017239"/>
          </a:xfrm>
        </p:grpSpPr>
        <p:sp>
          <p:nvSpPr>
            <p:cNvPr id="8" name="TextBox 7"/>
            <p:cNvSpPr txBox="1"/>
            <p:nvPr/>
          </p:nvSpPr>
          <p:spPr>
            <a:xfrm>
              <a:off x="841055" y="2730407"/>
              <a:ext cx="1665898" cy="761846"/>
            </a:xfrm>
            <a:prstGeom prst="rect">
              <a:avLst/>
            </a:prstGeom>
            <a:noFill/>
          </p:spPr>
          <p:txBody>
            <a:bodyPr wrap="square" rtlCol="0">
              <a:spAutoFit/>
            </a:bodyPr>
            <a:lstStyle/>
            <a:p>
              <a:r>
                <a:rPr lang="en-US" sz="2000" dirty="0">
                  <a:solidFill>
                    <a:srgbClr val="FFFFFF"/>
                  </a:solidFill>
                  <a:latin typeface="Open Sans Light"/>
                  <a:cs typeface="Open Sans Light"/>
                </a:rPr>
                <a:t>Department of Chemistry </a:t>
              </a:r>
              <a:br>
                <a:rPr lang="en-US" sz="2000" dirty="0">
                  <a:solidFill>
                    <a:srgbClr val="FFFFFF"/>
                  </a:solidFill>
                  <a:latin typeface="Open Sans Light"/>
                  <a:cs typeface="Open Sans Light"/>
                </a:rPr>
              </a:br>
              <a:r>
                <a:rPr lang="en-US" sz="2000" dirty="0">
                  <a:solidFill>
                    <a:srgbClr val="FFFFFF"/>
                  </a:solidFill>
                  <a:latin typeface="Open Sans Light"/>
                  <a:cs typeface="Open Sans Light"/>
                </a:rPr>
                <a:t>and Biochemistry</a:t>
              </a:r>
            </a:p>
          </p:txBody>
        </p:sp>
        <p:sp>
          <p:nvSpPr>
            <p:cNvPr id="9" name="TextBox 8"/>
            <p:cNvSpPr txBox="1"/>
            <p:nvPr/>
          </p:nvSpPr>
          <p:spPr>
            <a:xfrm>
              <a:off x="838200" y="3228853"/>
              <a:ext cx="1600200" cy="518793"/>
            </a:xfrm>
            <a:prstGeom prst="rect">
              <a:avLst/>
            </a:prstGeom>
            <a:noFill/>
          </p:spPr>
          <p:txBody>
            <a:bodyPr wrap="square" rtlCol="0">
              <a:noAutofit/>
            </a:bodyPr>
            <a:lstStyle/>
            <a:p>
              <a:r>
                <a:rPr lang="en-US" sz="2000" dirty="0">
                  <a:solidFill>
                    <a:srgbClr val="FFFFFF"/>
                  </a:solidFill>
                  <a:latin typeface="Open Sans Light"/>
                  <a:cs typeface="Open Sans Light"/>
                </a:rPr>
                <a:t>San Francisco State University</a:t>
              </a:r>
            </a:p>
            <a:p>
              <a:r>
                <a:rPr lang="en-US" sz="2000" dirty="0">
                  <a:solidFill>
                    <a:srgbClr val="FFFFFF"/>
                  </a:solidFill>
                  <a:latin typeface="Open Sans Light"/>
                  <a:cs typeface="Open Sans Light"/>
                </a:rPr>
                <a:t>1600 Holloway Avenue</a:t>
              </a:r>
            </a:p>
            <a:p>
              <a:r>
                <a:rPr lang="en-US" sz="2000" dirty="0">
                  <a:solidFill>
                    <a:srgbClr val="FFFFFF"/>
                  </a:solidFill>
                  <a:latin typeface="Open Sans Light"/>
                  <a:cs typeface="Open Sans Light"/>
                </a:rPr>
                <a:t>San Francisco, CA 94132</a:t>
              </a:r>
            </a:p>
          </p:txBody>
        </p:sp>
      </p:grpSp>
      <p:sp>
        <p:nvSpPr>
          <p:cNvPr id="14" name="AutoShape 81" descr="Mail Symbol"/>
          <p:cNvSpPr>
            <a:spLocks/>
          </p:cNvSpPr>
          <p:nvPr/>
        </p:nvSpPr>
        <p:spPr bwMode="auto">
          <a:xfrm>
            <a:off x="4899247" y="5204074"/>
            <a:ext cx="299718" cy="21958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82" y="15633"/>
                </a:moveTo>
                <a:cubicBezTo>
                  <a:pt x="11211" y="15633"/>
                  <a:pt x="11622" y="15565"/>
                  <a:pt x="12011" y="15416"/>
                </a:cubicBezTo>
                <a:cubicBezTo>
                  <a:pt x="12403" y="15272"/>
                  <a:pt x="12778" y="15084"/>
                  <a:pt x="13138" y="14855"/>
                </a:cubicBezTo>
                <a:cubicBezTo>
                  <a:pt x="13498" y="14626"/>
                  <a:pt x="13845" y="14361"/>
                  <a:pt x="14181" y="14073"/>
                </a:cubicBezTo>
                <a:cubicBezTo>
                  <a:pt x="14516" y="13774"/>
                  <a:pt x="14844" y="13471"/>
                  <a:pt x="15168" y="13160"/>
                </a:cubicBezTo>
                <a:cubicBezTo>
                  <a:pt x="16142" y="12226"/>
                  <a:pt x="17126" y="11306"/>
                  <a:pt x="18120" y="10410"/>
                </a:cubicBezTo>
                <a:cubicBezTo>
                  <a:pt x="19112" y="9515"/>
                  <a:pt x="20113" y="8616"/>
                  <a:pt x="21120" y="7714"/>
                </a:cubicBezTo>
                <a:cubicBezTo>
                  <a:pt x="21198" y="7640"/>
                  <a:pt x="21279" y="7570"/>
                  <a:pt x="21360" y="7496"/>
                </a:cubicBezTo>
                <a:cubicBezTo>
                  <a:pt x="21443" y="7429"/>
                  <a:pt x="21524" y="7347"/>
                  <a:pt x="21599" y="7250"/>
                </a:cubicBezTo>
                <a:lnTo>
                  <a:pt x="21599" y="19981"/>
                </a:lnTo>
                <a:cubicBezTo>
                  <a:pt x="21599" y="20416"/>
                  <a:pt x="21470" y="20800"/>
                  <a:pt x="21208" y="21118"/>
                </a:cubicBezTo>
                <a:cubicBezTo>
                  <a:pt x="20946" y="21438"/>
                  <a:pt x="20632" y="21599"/>
                  <a:pt x="20265" y="21599"/>
                </a:cubicBezTo>
                <a:lnTo>
                  <a:pt x="1346" y="21599"/>
                </a:lnTo>
                <a:cubicBezTo>
                  <a:pt x="979" y="21599"/>
                  <a:pt x="663" y="21438"/>
                  <a:pt x="396" y="21118"/>
                </a:cubicBezTo>
                <a:cubicBezTo>
                  <a:pt x="132" y="20803"/>
                  <a:pt x="0" y="20419"/>
                  <a:pt x="0" y="19981"/>
                </a:cubicBezTo>
                <a:lnTo>
                  <a:pt x="0" y="7250"/>
                </a:lnTo>
                <a:cubicBezTo>
                  <a:pt x="75" y="7347"/>
                  <a:pt x="156" y="7429"/>
                  <a:pt x="239" y="7496"/>
                </a:cubicBezTo>
                <a:cubicBezTo>
                  <a:pt x="320" y="7570"/>
                  <a:pt x="401" y="7640"/>
                  <a:pt x="479" y="7714"/>
                </a:cubicBezTo>
                <a:cubicBezTo>
                  <a:pt x="1488" y="8616"/>
                  <a:pt x="2487" y="9514"/>
                  <a:pt x="3481" y="10410"/>
                </a:cubicBezTo>
                <a:cubicBezTo>
                  <a:pt x="4473" y="11306"/>
                  <a:pt x="5457" y="12223"/>
                  <a:pt x="6434" y="13160"/>
                </a:cubicBezTo>
                <a:cubicBezTo>
                  <a:pt x="6738" y="13454"/>
                  <a:pt x="7058" y="13744"/>
                  <a:pt x="7394" y="14038"/>
                </a:cubicBezTo>
                <a:cubicBezTo>
                  <a:pt x="7729" y="14338"/>
                  <a:pt x="8079" y="14599"/>
                  <a:pt x="8437" y="14840"/>
                </a:cubicBezTo>
                <a:cubicBezTo>
                  <a:pt x="8797" y="15075"/>
                  <a:pt x="9174" y="15269"/>
                  <a:pt x="9568" y="15413"/>
                </a:cubicBezTo>
                <a:cubicBezTo>
                  <a:pt x="9965" y="15563"/>
                  <a:pt x="10371" y="15633"/>
                  <a:pt x="10782" y="15633"/>
                </a:cubicBezTo>
                <a:moveTo>
                  <a:pt x="10782" y="12413"/>
                </a:moveTo>
                <a:cubicBezTo>
                  <a:pt x="10540" y="12413"/>
                  <a:pt x="10278" y="12334"/>
                  <a:pt x="9996" y="12167"/>
                </a:cubicBezTo>
                <a:cubicBezTo>
                  <a:pt x="9715" y="12005"/>
                  <a:pt x="9441" y="11806"/>
                  <a:pt x="9171" y="11576"/>
                </a:cubicBezTo>
                <a:cubicBezTo>
                  <a:pt x="8900" y="11347"/>
                  <a:pt x="8638" y="11106"/>
                  <a:pt x="8380" y="10854"/>
                </a:cubicBezTo>
                <a:cubicBezTo>
                  <a:pt x="8121" y="10601"/>
                  <a:pt x="7896" y="10390"/>
                  <a:pt x="7700" y="10222"/>
                </a:cubicBezTo>
                <a:cubicBezTo>
                  <a:pt x="6752" y="9356"/>
                  <a:pt x="5819" y="8507"/>
                  <a:pt x="4891" y="7664"/>
                </a:cubicBezTo>
                <a:cubicBezTo>
                  <a:pt x="3966" y="6815"/>
                  <a:pt x="3023" y="5960"/>
                  <a:pt x="2061" y="5087"/>
                </a:cubicBezTo>
                <a:cubicBezTo>
                  <a:pt x="1882" y="4920"/>
                  <a:pt x="1672" y="4691"/>
                  <a:pt x="1434" y="4406"/>
                </a:cubicBezTo>
                <a:cubicBezTo>
                  <a:pt x="1194" y="4118"/>
                  <a:pt x="974" y="3804"/>
                  <a:pt x="766" y="3460"/>
                </a:cubicBezTo>
                <a:cubicBezTo>
                  <a:pt x="560" y="3110"/>
                  <a:pt x="384" y="2761"/>
                  <a:pt x="239" y="2405"/>
                </a:cubicBezTo>
                <a:cubicBezTo>
                  <a:pt x="95" y="2050"/>
                  <a:pt x="22" y="1724"/>
                  <a:pt x="22" y="1436"/>
                </a:cubicBezTo>
                <a:cubicBezTo>
                  <a:pt x="22" y="1051"/>
                  <a:pt x="164" y="713"/>
                  <a:pt x="443" y="425"/>
                </a:cubicBezTo>
                <a:cubicBezTo>
                  <a:pt x="727" y="143"/>
                  <a:pt x="1025" y="0"/>
                  <a:pt x="1346" y="0"/>
                </a:cubicBezTo>
                <a:lnTo>
                  <a:pt x="20265" y="0"/>
                </a:lnTo>
                <a:cubicBezTo>
                  <a:pt x="20583" y="0"/>
                  <a:pt x="20882" y="143"/>
                  <a:pt x="21161" y="425"/>
                </a:cubicBezTo>
                <a:cubicBezTo>
                  <a:pt x="21438" y="713"/>
                  <a:pt x="21577" y="1051"/>
                  <a:pt x="21577" y="1436"/>
                </a:cubicBezTo>
                <a:cubicBezTo>
                  <a:pt x="21577" y="1724"/>
                  <a:pt x="21504" y="2050"/>
                  <a:pt x="21360" y="2405"/>
                </a:cubicBezTo>
                <a:cubicBezTo>
                  <a:pt x="21215" y="2761"/>
                  <a:pt x="21039" y="3110"/>
                  <a:pt x="20833" y="3460"/>
                </a:cubicBezTo>
                <a:cubicBezTo>
                  <a:pt x="20627" y="3804"/>
                  <a:pt x="20402" y="4121"/>
                  <a:pt x="20165" y="4406"/>
                </a:cubicBezTo>
                <a:cubicBezTo>
                  <a:pt x="19927" y="4691"/>
                  <a:pt x="19717" y="4923"/>
                  <a:pt x="19538" y="5087"/>
                </a:cubicBezTo>
                <a:cubicBezTo>
                  <a:pt x="18578" y="5948"/>
                  <a:pt x="17633" y="6803"/>
                  <a:pt x="16708" y="7652"/>
                </a:cubicBezTo>
                <a:cubicBezTo>
                  <a:pt x="15782" y="8501"/>
                  <a:pt x="14844" y="9356"/>
                  <a:pt x="13899" y="10222"/>
                </a:cubicBezTo>
                <a:cubicBezTo>
                  <a:pt x="13703" y="10390"/>
                  <a:pt x="13481" y="10601"/>
                  <a:pt x="13226" y="10854"/>
                </a:cubicBezTo>
                <a:cubicBezTo>
                  <a:pt x="12971" y="11106"/>
                  <a:pt x="12709" y="11347"/>
                  <a:pt x="12435" y="11576"/>
                </a:cubicBezTo>
                <a:cubicBezTo>
                  <a:pt x="12161" y="11806"/>
                  <a:pt x="11884" y="12005"/>
                  <a:pt x="11603" y="12167"/>
                </a:cubicBezTo>
                <a:cubicBezTo>
                  <a:pt x="11321" y="12334"/>
                  <a:pt x="11064" y="12413"/>
                  <a:pt x="10829" y="12413"/>
                </a:cubicBezTo>
                <a:lnTo>
                  <a:pt x="10804" y="12413"/>
                </a:lnTo>
                <a:lnTo>
                  <a:pt x="10782" y="12413"/>
                </a:lnTo>
                <a:close/>
              </a:path>
            </a:pathLst>
          </a:custGeom>
          <a:solidFill>
            <a:schemeClr val="accent1"/>
          </a:solidFill>
          <a:ln>
            <a:noFill/>
          </a:ln>
          <a:effectLst/>
          <a:extLst/>
        </p:spPr>
        <p:txBody>
          <a:bodyPr lIns="19048" tIns="19048" rIns="19048" bIns="19048" anchor="ctr"/>
          <a:lstStyle/>
          <a:p>
            <a:pPr defTabSz="171230">
              <a:defRPr/>
            </a:pPr>
            <a:endParaRPr lang="es-ES" sz="1050">
              <a:solidFill>
                <a:schemeClr val="bg2"/>
              </a:solidFill>
              <a:effectLst>
                <a:outerShdw blurRad="38100" dist="38100" dir="2700000" algn="tl">
                  <a:srgbClr val="000000"/>
                </a:outerShdw>
              </a:effectLst>
              <a:latin typeface="Gill Sans" charset="0"/>
              <a:cs typeface="Gill Sans" charset="0"/>
              <a:sym typeface="Gill Sans" charset="0"/>
            </a:endParaRPr>
          </a:p>
        </p:txBody>
      </p:sp>
      <p:grpSp>
        <p:nvGrpSpPr>
          <p:cNvPr id="15" name="Group 14"/>
          <p:cNvGrpSpPr/>
          <p:nvPr/>
        </p:nvGrpSpPr>
        <p:grpSpPr>
          <a:xfrm>
            <a:off x="5640810" y="5158361"/>
            <a:ext cx="4426931" cy="1007151"/>
            <a:chOff x="838200" y="2992185"/>
            <a:chExt cx="1600200" cy="755461"/>
          </a:xfrm>
        </p:grpSpPr>
        <p:sp>
          <p:nvSpPr>
            <p:cNvPr id="16" name="TextBox 15"/>
            <p:cNvSpPr txBox="1"/>
            <p:nvPr/>
          </p:nvSpPr>
          <p:spPr>
            <a:xfrm>
              <a:off x="838200" y="2992185"/>
              <a:ext cx="1600200" cy="346294"/>
            </a:xfrm>
            <a:prstGeom prst="rect">
              <a:avLst/>
            </a:prstGeom>
            <a:noFill/>
          </p:spPr>
          <p:txBody>
            <a:bodyPr wrap="square" rtlCol="0">
              <a:spAutoFit/>
            </a:bodyPr>
            <a:lstStyle/>
            <a:p>
              <a:r>
                <a:rPr lang="en-US" sz="2400" dirty="0">
                  <a:solidFill>
                    <a:srgbClr val="FFFFFF"/>
                  </a:solidFill>
                  <a:latin typeface="Open Sans Light"/>
                  <a:cs typeface="Open Sans Light"/>
                </a:rPr>
                <a:t>Emails</a:t>
              </a:r>
            </a:p>
          </p:txBody>
        </p:sp>
        <p:sp>
          <p:nvSpPr>
            <p:cNvPr id="17" name="TextBox 16"/>
            <p:cNvSpPr txBox="1"/>
            <p:nvPr/>
          </p:nvSpPr>
          <p:spPr>
            <a:xfrm>
              <a:off x="838200" y="3228853"/>
              <a:ext cx="1600200" cy="518793"/>
            </a:xfrm>
            <a:prstGeom prst="rect">
              <a:avLst/>
            </a:prstGeom>
            <a:noFill/>
          </p:spPr>
          <p:txBody>
            <a:bodyPr wrap="square" rtlCol="0">
              <a:noAutofit/>
            </a:bodyPr>
            <a:lstStyle/>
            <a:p>
              <a:pPr>
                <a:lnSpc>
                  <a:spcPct val="120000"/>
                </a:lnSpc>
              </a:pPr>
              <a:r>
                <a:rPr lang="en-US" sz="2400" dirty="0">
                  <a:solidFill>
                    <a:srgbClr val="FFFFFF"/>
                  </a:solidFill>
                  <a:latin typeface="Open Sans Light"/>
                  <a:cs typeface="Open Sans Light"/>
                  <a:hlinkClick r:id="rId4"/>
                </a:rPr>
                <a:t>Nima, nlecler1@</a:t>
              </a:r>
              <a:r>
                <a:rPr lang="en-US" sz="2400" dirty="0">
                  <a:solidFill>
                    <a:srgbClr val="FFFFFF"/>
                  </a:solidFill>
                  <a:latin typeface="Open Sans Light"/>
                  <a:cs typeface="Open Sans Light"/>
                </a:rPr>
                <a:t>mail.sfsu.edu</a:t>
              </a:r>
            </a:p>
            <a:p>
              <a:pPr>
                <a:lnSpc>
                  <a:spcPct val="120000"/>
                </a:lnSpc>
              </a:pPr>
              <a:r>
                <a:rPr lang="en-US" sz="2400" dirty="0">
                  <a:solidFill>
                    <a:srgbClr val="FFFFFF"/>
                  </a:solidFill>
                  <a:latin typeface="Open Sans Light"/>
                  <a:cs typeface="Open Sans Light"/>
                </a:rPr>
                <a:t>Nicole, nicoleal@sfsu.edu</a:t>
              </a:r>
            </a:p>
          </p:txBody>
        </p:sp>
      </p:grpSp>
      <p:cxnSp>
        <p:nvCxnSpPr>
          <p:cNvPr id="21" name="Straight Connector 20"/>
          <p:cNvCxnSpPr/>
          <p:nvPr/>
        </p:nvCxnSpPr>
        <p:spPr>
          <a:xfrm>
            <a:off x="4392435" y="5293158"/>
            <a:ext cx="0" cy="1041783"/>
          </a:xfrm>
          <a:prstGeom prst="line">
            <a:avLst/>
          </a:prstGeom>
          <a:ln>
            <a:solidFill>
              <a:srgbClr val="FFE791"/>
            </a:solidFill>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58622ED-780D-4B44-838E-548D62403451}" type="slidenum">
              <a:rPr lang="en-US" smtClean="0"/>
              <a:t>17</a:t>
            </a:fld>
            <a:endParaRPr lang="en-US"/>
          </a:p>
        </p:txBody>
      </p:sp>
      <p:sp>
        <p:nvSpPr>
          <p:cNvPr id="2" name="AutoShape 2" descr="https://outlook.office.com/owa/service.svc/s/GetAttachmentThumbnail?id=AAMkADIzMDlkMjg1LTNmOTEtNDM3Mi1iNWMzLTNmMDBhOGVhZjM0OABGAAAAAADyhsEVLk5YTYPfs69Kp2dqBwBGIeK23dg4S73UccJE5uOwAAAAAAEMAABGIeK23dg4S73UccJE5uOwAAHXVAHeAAABEgAQAKqiJPhy12tBl7in5K4IC%2Bo%3D&amp;thumbnailType=2&amp;X-OWA-CANARY=HwFpwLRJ-Ea3Idacj9X-4tABj7hneNQYrMUzwgeCnv20RSAFJVio80kFXhlLf_UtYjHKpnl78W8."/>
          <p:cNvSpPr>
            <a:spLocks noChangeAspect="1" noChangeArrowheads="1"/>
          </p:cNvSpPr>
          <p:nvPr/>
        </p:nvSpPr>
        <p:spPr bwMode="auto">
          <a:xfrm>
            <a:off x="5943599" y="3276599"/>
            <a:ext cx="3296653" cy="329665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5"/>
          <a:stretch>
            <a:fillRect/>
          </a:stretch>
        </p:blipFill>
        <p:spPr>
          <a:xfrm>
            <a:off x="6828121" y="1887771"/>
            <a:ext cx="4610836" cy="3458127"/>
          </a:xfrm>
          <a:prstGeom prst="rect">
            <a:avLst/>
          </a:prstGeom>
        </p:spPr>
      </p:pic>
      <p:sp>
        <p:nvSpPr>
          <p:cNvPr id="6" name="TextBox 5"/>
          <p:cNvSpPr txBox="1"/>
          <p:nvPr/>
        </p:nvSpPr>
        <p:spPr>
          <a:xfrm>
            <a:off x="882316" y="1349182"/>
            <a:ext cx="4303489" cy="2246769"/>
          </a:xfrm>
          <a:prstGeom prst="rect">
            <a:avLst/>
          </a:prstGeom>
          <a:noFill/>
        </p:spPr>
        <p:txBody>
          <a:bodyPr wrap="square" rtlCol="0">
            <a:spAutoFit/>
          </a:bodyPr>
          <a:lstStyle/>
          <a:p>
            <a:endParaRPr lang="en-US" sz="2000" dirty="0">
              <a:solidFill>
                <a:schemeClr val="bg1"/>
              </a:solidFill>
              <a:latin typeface="Times New Roman" panose="02020603050405020304" pitchFamily="18" charset="0"/>
              <a:cs typeface="Times New Roman" panose="02020603050405020304" pitchFamily="18" charset="0"/>
            </a:endParaRPr>
          </a:p>
          <a:p>
            <a:r>
              <a:rPr lang="en-US" sz="2000" dirty="0">
                <a:solidFill>
                  <a:schemeClr val="bg1"/>
                </a:solidFill>
                <a:latin typeface="Times New Roman" panose="02020603050405020304" pitchFamily="18" charset="0"/>
                <a:cs typeface="Times New Roman" panose="02020603050405020304" pitchFamily="18" charset="0"/>
              </a:rPr>
              <a:t>(LLNL) through Directed Research and Development Grant 15-ER-022 and computing through the Grand Challenge Request. Helpful discussions with B. Wood, J. Varley, P. </a:t>
            </a:r>
            <a:r>
              <a:rPr lang="en-US" sz="2000" dirty="0" err="1">
                <a:solidFill>
                  <a:schemeClr val="bg1"/>
                </a:solidFill>
                <a:latin typeface="Times New Roman" panose="02020603050405020304" pitchFamily="18" charset="0"/>
                <a:cs typeface="Times New Roman" panose="02020603050405020304" pitchFamily="18" charset="0"/>
              </a:rPr>
              <a:t>Shea</a:t>
            </a:r>
            <a:r>
              <a:rPr lang="en-US" sz="2000" dirty="0">
                <a:solidFill>
                  <a:schemeClr val="bg1"/>
                </a:solidFill>
                <a:latin typeface="Times New Roman" panose="02020603050405020304" pitchFamily="18" charset="0"/>
                <a:cs typeface="Times New Roman" panose="02020603050405020304" pitchFamily="18" charset="0"/>
              </a:rPr>
              <a:t>, P. Mehta,  A. Hall, and A. </a:t>
            </a:r>
            <a:r>
              <a:rPr lang="en-US" sz="2000" dirty="0" err="1">
                <a:solidFill>
                  <a:schemeClr val="bg1"/>
                </a:solidFill>
                <a:latin typeface="Times New Roman" panose="02020603050405020304" pitchFamily="18" charset="0"/>
                <a:cs typeface="Times New Roman" panose="02020603050405020304" pitchFamily="18" charset="0"/>
              </a:rPr>
              <a:t>Zevgolis</a:t>
            </a:r>
            <a:r>
              <a:rPr lang="en-US" sz="2000" dirty="0">
                <a:solidFill>
                  <a:schemeClr val="bg1"/>
                </a:solidFill>
                <a:latin typeface="Times New Roman" panose="02020603050405020304" pitchFamily="18" charset="0"/>
                <a:cs typeface="Times New Roman" panose="02020603050405020304" pitchFamily="18" charset="0"/>
              </a:rPr>
              <a:t> are appreciated. </a:t>
            </a:r>
          </a:p>
        </p:txBody>
      </p:sp>
      <p:pic>
        <p:nvPicPr>
          <p:cNvPr id="11" name="Picture 10"/>
          <p:cNvPicPr>
            <a:picLocks noChangeAspect="1"/>
          </p:cNvPicPr>
          <p:nvPr/>
        </p:nvPicPr>
        <p:blipFill>
          <a:blip r:embed="rId6"/>
          <a:stretch>
            <a:fillRect/>
          </a:stretch>
        </p:blipFill>
        <p:spPr>
          <a:xfrm>
            <a:off x="-12964" y="3611992"/>
            <a:ext cx="2776039" cy="1388020"/>
          </a:xfrm>
          <a:prstGeom prst="rect">
            <a:avLst/>
          </a:prstGeom>
        </p:spPr>
      </p:pic>
      <p:pic>
        <p:nvPicPr>
          <p:cNvPr id="18" name="Picture 17" descr="Shield for San Francisco State University" title="Shield for San Francisco State University"/>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8311" y="3665031"/>
            <a:ext cx="1334981" cy="1334981"/>
          </a:xfrm>
          <a:prstGeom prst="rect">
            <a:avLst/>
          </a:prstGeom>
        </p:spPr>
      </p:pic>
      <p:pic>
        <p:nvPicPr>
          <p:cNvPr id="12" name="Picture 11"/>
          <p:cNvPicPr>
            <a:picLocks noChangeAspect="1"/>
          </p:cNvPicPr>
          <p:nvPr/>
        </p:nvPicPr>
        <p:blipFill>
          <a:blip r:embed="rId8"/>
          <a:stretch>
            <a:fillRect/>
          </a:stretch>
        </p:blipFill>
        <p:spPr>
          <a:xfrm>
            <a:off x="4786074" y="3595951"/>
            <a:ext cx="1411379" cy="1337215"/>
          </a:xfrm>
          <a:prstGeom prst="rect">
            <a:avLst/>
          </a:prstGeom>
        </p:spPr>
      </p:pic>
      <p:sp>
        <p:nvSpPr>
          <p:cNvPr id="10" name="Footer Placeholder 9"/>
          <p:cNvSpPr>
            <a:spLocks noGrp="1"/>
          </p:cNvSpPr>
          <p:nvPr>
            <p:ph type="ftr" sz="quarter" idx="11"/>
          </p:nvPr>
        </p:nvSpPr>
        <p:spPr/>
        <p:txBody>
          <a:bodyPr/>
          <a:lstStyle/>
          <a:p>
            <a:r>
              <a:rPr lang="it-IT"/>
              <a:t>Nima Leclerc, San Francisco State University  </a:t>
            </a:r>
            <a:endParaRPr lang="en-US"/>
          </a:p>
        </p:txBody>
      </p:sp>
      <p:sp>
        <p:nvSpPr>
          <p:cNvPr id="20" name="TextBox 19"/>
          <p:cNvSpPr txBox="1"/>
          <p:nvPr/>
        </p:nvSpPr>
        <p:spPr>
          <a:xfrm>
            <a:off x="8864201" y="0"/>
            <a:ext cx="3495261" cy="646331"/>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Alex Hall, COMP 281 :West Hall 6:00-8:00 PM </a:t>
            </a:r>
          </a:p>
        </p:txBody>
      </p:sp>
    </p:spTree>
    <p:extLst>
      <p:ext uri="{BB962C8B-B14F-4D97-AF65-F5344CB8AC3E}">
        <p14:creationId xmlns:p14="http://schemas.microsoft.com/office/powerpoint/2010/main" val="19874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9" name="Title 1"/>
          <p:cNvSpPr txBox="1">
            <a:spLocks/>
          </p:cNvSpPr>
          <p:nvPr/>
        </p:nvSpPr>
        <p:spPr>
          <a:xfrm>
            <a:off x="621102" y="2762751"/>
            <a:ext cx="10600010" cy="1308303"/>
          </a:xfrm>
          <a:prstGeom prst="rect">
            <a:avLst/>
          </a:prstGeom>
        </p:spPr>
        <p:txBody>
          <a:bodyPr lIns="45707" tIns="22853" rIns="45707" bIns="22853"/>
          <a:lstStyle>
            <a:lvl1pPr algn="ctr" defTabSz="1087636" rtl="0" eaLnBrk="1" latinLnBrk="0" hangingPunct="1">
              <a:spcBef>
                <a:spcPct val="0"/>
              </a:spcBef>
              <a:buNone/>
              <a:defRPr sz="5900" kern="1200">
                <a:solidFill>
                  <a:schemeClr val="bg2"/>
                </a:solidFill>
                <a:latin typeface="Open Sans"/>
                <a:ea typeface="+mj-ea"/>
                <a:cs typeface="Open Sans"/>
              </a:defRPr>
            </a:lvl1pPr>
          </a:lstStyle>
          <a:p>
            <a:pPr>
              <a:lnSpc>
                <a:spcPct val="90000"/>
              </a:lnSpc>
              <a:tabLst>
                <a:tab pos="2491438" algn="l"/>
              </a:tabLst>
            </a:pPr>
            <a:r>
              <a:rPr lang="en-US" sz="3200" dirty="0">
                <a:latin typeface="Garamond" panose="02020404030301010803" pitchFamily="18" charset="0"/>
              </a:rPr>
              <a:t>Understanding Li</a:t>
            </a:r>
            <a:r>
              <a:rPr lang="en-US" sz="3200" baseline="30000" dirty="0">
                <a:latin typeface="Garamond" panose="02020404030301010803" pitchFamily="18" charset="0"/>
              </a:rPr>
              <a:t>+</a:t>
            </a:r>
            <a:r>
              <a:rPr lang="en-US" sz="3200" dirty="0">
                <a:latin typeface="Garamond" panose="02020404030301010803" pitchFamily="18" charset="0"/>
              </a:rPr>
              <a:t> diffusion diffusion behavior in amorphous and crystalline Li</a:t>
            </a:r>
            <a:r>
              <a:rPr lang="en-US" sz="3200" baseline="-25000" dirty="0">
                <a:latin typeface="Garamond" panose="02020404030301010803" pitchFamily="18" charset="0"/>
              </a:rPr>
              <a:t>3</a:t>
            </a:r>
            <a:r>
              <a:rPr lang="en-US" sz="3200" dirty="0">
                <a:latin typeface="Garamond" panose="02020404030301010803" pitchFamily="18" charset="0"/>
              </a:rPr>
              <a:t>PS</a:t>
            </a:r>
            <a:r>
              <a:rPr lang="en-US" sz="3200" baseline="-25000" dirty="0">
                <a:latin typeface="Garamond" panose="02020404030301010803" pitchFamily="18" charset="0"/>
              </a:rPr>
              <a:t>4</a:t>
            </a:r>
            <a:r>
              <a:rPr lang="en-US" sz="3200" dirty="0">
                <a:latin typeface="Garamond" panose="02020404030301010803" pitchFamily="18" charset="0"/>
              </a:rPr>
              <a:t> solid electrolytes, via </a:t>
            </a:r>
            <a:r>
              <a:rPr lang="en-US" sz="3200" i="1" dirty="0">
                <a:latin typeface="Garamond" panose="02020404030301010803" pitchFamily="18" charset="0"/>
              </a:rPr>
              <a:t>ab-initio</a:t>
            </a:r>
            <a:r>
              <a:rPr lang="en-US" sz="3200" dirty="0">
                <a:latin typeface="Garamond" panose="02020404030301010803" pitchFamily="18" charset="0"/>
              </a:rPr>
              <a:t> simulations</a:t>
            </a:r>
          </a:p>
          <a:p>
            <a:pPr>
              <a:lnSpc>
                <a:spcPct val="90000"/>
              </a:lnSpc>
              <a:tabLst>
                <a:tab pos="2491438" algn="l"/>
              </a:tabLst>
            </a:pPr>
            <a:endParaRPr lang="en-US" sz="3200" dirty="0">
              <a:latin typeface="Garamond" panose="02020404030301010803" pitchFamily="18" charset="0"/>
            </a:endParaRPr>
          </a:p>
          <a:p>
            <a:pPr>
              <a:lnSpc>
                <a:spcPct val="90000"/>
              </a:lnSpc>
              <a:tabLst>
                <a:tab pos="2491438" algn="l"/>
              </a:tabLst>
            </a:pPr>
            <a:endParaRPr lang="en-US" sz="3200" dirty="0">
              <a:latin typeface="Garamond" panose="02020404030301010803" pitchFamily="18" charset="0"/>
            </a:endParaRPr>
          </a:p>
          <a:p>
            <a:pPr>
              <a:lnSpc>
                <a:spcPct val="90000"/>
              </a:lnSpc>
              <a:tabLst>
                <a:tab pos="2491438" algn="l"/>
              </a:tabLst>
            </a:pPr>
            <a:r>
              <a:rPr lang="en-US" sz="3200" dirty="0">
                <a:latin typeface="Garamond" panose="02020404030301010803" pitchFamily="18" charset="0"/>
              </a:rPr>
              <a:t>Prelude: Crystalline Comparisons</a:t>
            </a:r>
            <a:endParaRPr lang="en-US" sz="2800" dirty="0">
              <a:latin typeface="Garamond" panose="02020404030301010803" pitchFamily="18" charset="0"/>
            </a:endParaRPr>
          </a:p>
        </p:txBody>
      </p:sp>
      <p:pic>
        <p:nvPicPr>
          <p:cNvPr id="3" name="Picture 2" descr="Shield for San Francisco State University" title="Shield for San Francisco State Universit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7631" y="569343"/>
            <a:ext cx="1826952" cy="1826952"/>
          </a:xfrm>
          <a:prstGeom prst="rect">
            <a:avLst/>
          </a:prstGeom>
        </p:spPr>
      </p:pic>
      <p:sp>
        <p:nvSpPr>
          <p:cNvPr id="2" name="Footer Placeholder 1"/>
          <p:cNvSpPr>
            <a:spLocks noGrp="1"/>
          </p:cNvSpPr>
          <p:nvPr>
            <p:ph type="ftr" sz="quarter" idx="11"/>
          </p:nvPr>
        </p:nvSpPr>
        <p:spPr/>
        <p:txBody>
          <a:bodyPr/>
          <a:lstStyle/>
          <a:p>
            <a:r>
              <a:rPr lang="it-IT"/>
              <a:t>Nima Leclerc, San Francisco State University  </a:t>
            </a:r>
            <a:endParaRPr lang="en-US"/>
          </a:p>
        </p:txBody>
      </p:sp>
      <p:sp>
        <p:nvSpPr>
          <p:cNvPr id="4" name="Slide Number Placeholder 3"/>
          <p:cNvSpPr>
            <a:spLocks noGrp="1"/>
          </p:cNvSpPr>
          <p:nvPr>
            <p:ph type="sldNum" sz="quarter" idx="12"/>
          </p:nvPr>
        </p:nvSpPr>
        <p:spPr/>
        <p:txBody>
          <a:bodyPr/>
          <a:lstStyle/>
          <a:p>
            <a:fld id="{958622ED-780D-4B44-838E-548D62403451}" type="slidenum">
              <a:rPr lang="en-US" smtClean="0"/>
              <a:t>1</a:t>
            </a:fld>
            <a:endParaRPr lang="en-US"/>
          </a:p>
        </p:txBody>
      </p:sp>
    </p:spTree>
    <p:extLst>
      <p:ext uri="{BB962C8B-B14F-4D97-AF65-F5344CB8AC3E}">
        <p14:creationId xmlns:p14="http://schemas.microsoft.com/office/powerpoint/2010/main" val="102993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839"/>
            <a:ext cx="10515600" cy="1325563"/>
          </a:xfrm>
        </p:spPr>
        <p:txBody>
          <a:bodyPr/>
          <a:lstStyle/>
          <a:p>
            <a:r>
              <a:rPr lang="en-US" b="1" dirty="0">
                <a:latin typeface="Times New Roman" panose="02020603050405020304" pitchFamily="18" charset="0"/>
                <a:cs typeface="Times New Roman" panose="02020603050405020304" pitchFamily="18" charset="0"/>
              </a:rPr>
              <a:t>Outline</a:t>
            </a:r>
          </a:p>
        </p:txBody>
      </p:sp>
      <p:sp>
        <p:nvSpPr>
          <p:cNvPr id="3" name="Content Placeholder 2"/>
          <p:cNvSpPr>
            <a:spLocks noGrp="1"/>
          </p:cNvSpPr>
          <p:nvPr>
            <p:ph idx="1"/>
          </p:nvPr>
        </p:nvSpPr>
        <p:spPr>
          <a:xfrm>
            <a:off x="276447" y="1284522"/>
            <a:ext cx="11915553" cy="4565332"/>
          </a:xfrm>
        </p:spPr>
        <p:txBody>
          <a:bodyPr>
            <a:normAutofit/>
          </a:bodyPr>
          <a:lstStyle/>
          <a:p>
            <a:pPr marL="857250" indent="-857250">
              <a:buFont typeface="+mj-lt"/>
              <a:buAutoNum type="romanUcPeriod"/>
            </a:pPr>
            <a:r>
              <a:rPr lang="en-US" sz="4000" dirty="0">
                <a:solidFill>
                  <a:srgbClr val="002060"/>
                </a:solidFill>
                <a:latin typeface="Times New Roman" panose="02020603050405020304" pitchFamily="18" charset="0"/>
                <a:cs typeface="Times New Roman" panose="02020603050405020304" pitchFamily="18" charset="0"/>
              </a:rPr>
              <a:t>Why solid state? </a:t>
            </a:r>
          </a:p>
          <a:p>
            <a:pPr marL="857250" indent="-857250">
              <a:buFont typeface="+mj-lt"/>
              <a:buAutoNum type="romanUcPeriod"/>
            </a:pPr>
            <a:r>
              <a:rPr lang="en-US" sz="4000" dirty="0">
                <a:solidFill>
                  <a:srgbClr val="002060"/>
                </a:solidFill>
                <a:latin typeface="Times New Roman" panose="02020603050405020304" pitchFamily="18" charset="0"/>
                <a:cs typeface="Times New Roman" panose="02020603050405020304" pitchFamily="18" charset="0"/>
              </a:rPr>
              <a:t>Density Functional Theory (DFT) for predicting material properties </a:t>
            </a:r>
          </a:p>
          <a:p>
            <a:pPr marL="0" indent="0">
              <a:buNone/>
            </a:pPr>
            <a:r>
              <a:rPr lang="en-US" sz="4000" dirty="0">
                <a:solidFill>
                  <a:srgbClr val="002060"/>
                </a:solidFill>
                <a:latin typeface="Times New Roman" panose="02020603050405020304" pitchFamily="18" charset="0"/>
                <a:cs typeface="Times New Roman" panose="02020603050405020304" pitchFamily="18" charset="0"/>
              </a:rPr>
              <a:t>III.</a:t>
            </a:r>
            <a:r>
              <a:rPr lang="en-US" sz="4800" dirty="0">
                <a:solidFill>
                  <a:srgbClr val="002060"/>
                </a:solidFill>
                <a:latin typeface="Times New Roman" panose="02020603050405020304" pitchFamily="18" charset="0"/>
                <a:cs typeface="Times New Roman" panose="02020603050405020304" pitchFamily="18" charset="0"/>
              </a:rPr>
              <a:t> </a:t>
            </a:r>
            <a:r>
              <a:rPr lang="en-US" sz="4400" dirty="0">
                <a:solidFill>
                  <a:srgbClr val="002060"/>
                </a:solidFill>
                <a:latin typeface="Times New Roman" panose="02020603050405020304" pitchFamily="18" charset="0"/>
                <a:cs typeface="Times New Roman" panose="02020603050405020304" pitchFamily="18" charset="0"/>
              </a:rPr>
              <a:t>Li</a:t>
            </a:r>
            <a:r>
              <a:rPr lang="en-US" sz="4400" baseline="-25000" dirty="0">
                <a:solidFill>
                  <a:srgbClr val="002060"/>
                </a:solidFill>
                <a:latin typeface="Times New Roman" panose="02020603050405020304" pitchFamily="18" charset="0"/>
                <a:cs typeface="Times New Roman" panose="02020603050405020304" pitchFamily="18" charset="0"/>
              </a:rPr>
              <a:t>3</a:t>
            </a:r>
            <a:r>
              <a:rPr lang="en-US" sz="4400" dirty="0">
                <a:solidFill>
                  <a:srgbClr val="002060"/>
                </a:solidFill>
                <a:latin typeface="Times New Roman" panose="02020603050405020304" pitchFamily="18" charset="0"/>
                <a:cs typeface="Times New Roman" panose="02020603050405020304" pitchFamily="18" charset="0"/>
              </a:rPr>
              <a:t>PS</a:t>
            </a:r>
            <a:r>
              <a:rPr lang="en-US" sz="4400" baseline="-25000" dirty="0">
                <a:solidFill>
                  <a:srgbClr val="002060"/>
                </a:solidFill>
                <a:latin typeface="Times New Roman" panose="02020603050405020304" pitchFamily="18" charset="0"/>
                <a:cs typeface="Times New Roman" panose="02020603050405020304" pitchFamily="18" charset="0"/>
              </a:rPr>
              <a:t>4 </a:t>
            </a:r>
            <a:r>
              <a:rPr lang="en-US" sz="4000" dirty="0">
                <a:solidFill>
                  <a:srgbClr val="002060"/>
                </a:solidFill>
                <a:latin typeface="Times New Roman" panose="02020603050405020304" pitchFamily="18" charset="0"/>
                <a:cs typeface="Times New Roman" panose="02020603050405020304" pitchFamily="18" charset="0"/>
              </a:rPr>
              <a:t>(LPS) and Li</a:t>
            </a:r>
            <a:r>
              <a:rPr lang="en-US" sz="4000" baseline="-25000" dirty="0">
                <a:solidFill>
                  <a:srgbClr val="002060"/>
                </a:solidFill>
                <a:latin typeface="Times New Roman" panose="02020603050405020304" pitchFamily="18" charset="0"/>
                <a:cs typeface="Times New Roman" panose="02020603050405020304" pitchFamily="18" charset="0"/>
              </a:rPr>
              <a:t>10</a:t>
            </a:r>
            <a:r>
              <a:rPr lang="en-US" sz="4000" dirty="0">
                <a:solidFill>
                  <a:srgbClr val="002060"/>
                </a:solidFill>
                <a:latin typeface="Times New Roman" panose="02020603050405020304" pitchFamily="18" charset="0"/>
                <a:cs typeface="Times New Roman" panose="02020603050405020304" pitchFamily="18" charset="0"/>
              </a:rPr>
              <a:t>GeP</a:t>
            </a:r>
            <a:r>
              <a:rPr lang="en-US" sz="4000" baseline="-25000" dirty="0">
                <a:solidFill>
                  <a:srgbClr val="002060"/>
                </a:solidFill>
                <a:latin typeface="Times New Roman" panose="02020603050405020304" pitchFamily="18" charset="0"/>
                <a:cs typeface="Times New Roman" panose="02020603050405020304" pitchFamily="18" charset="0"/>
              </a:rPr>
              <a:t>2</a:t>
            </a:r>
            <a:r>
              <a:rPr lang="en-US" sz="4000" dirty="0">
                <a:solidFill>
                  <a:srgbClr val="002060"/>
                </a:solidFill>
                <a:latin typeface="Times New Roman" panose="02020603050405020304" pitchFamily="18" charset="0"/>
                <a:cs typeface="Times New Roman" panose="02020603050405020304" pitchFamily="18" charset="0"/>
              </a:rPr>
              <a:t>S</a:t>
            </a:r>
            <a:r>
              <a:rPr lang="en-US" sz="4000" baseline="-25000" dirty="0">
                <a:solidFill>
                  <a:srgbClr val="002060"/>
                </a:solidFill>
                <a:latin typeface="Times New Roman" panose="02020603050405020304" pitchFamily="18" charset="0"/>
                <a:cs typeface="Times New Roman" panose="02020603050405020304" pitchFamily="18" charset="0"/>
              </a:rPr>
              <a:t>12 </a:t>
            </a:r>
            <a:r>
              <a:rPr lang="en-US" sz="4000" dirty="0">
                <a:solidFill>
                  <a:srgbClr val="002060"/>
                </a:solidFill>
                <a:latin typeface="Times New Roman" panose="02020603050405020304" pitchFamily="18" charset="0"/>
                <a:cs typeface="Times New Roman" panose="02020603050405020304" pitchFamily="18" charset="0"/>
              </a:rPr>
              <a:t> (LGPS) electrolytes</a:t>
            </a:r>
          </a:p>
          <a:p>
            <a:pPr marL="0" indent="0">
              <a:buNone/>
            </a:pPr>
            <a:r>
              <a:rPr lang="en-US" sz="4000" dirty="0">
                <a:solidFill>
                  <a:srgbClr val="002060"/>
                </a:solidFill>
                <a:latin typeface="Times New Roman" panose="02020603050405020304" pitchFamily="18" charset="0"/>
                <a:cs typeface="Times New Roman" panose="02020603050405020304" pitchFamily="18" charset="0"/>
              </a:rPr>
              <a:t>IV. Diffusion mechanisms and results </a:t>
            </a:r>
          </a:p>
          <a:p>
            <a:pPr marL="0" indent="0">
              <a:buNone/>
            </a:pPr>
            <a:endParaRPr lang="en-US" sz="3600" baseline="-25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4038600" y="6030662"/>
            <a:ext cx="4114800" cy="365125"/>
          </a:xfrm>
        </p:spPr>
        <p:txBody>
          <a:bodyPr/>
          <a:lstStyle/>
          <a:p>
            <a:r>
              <a:rPr lang="it-IT" sz="1400" b="1">
                <a:solidFill>
                  <a:schemeClr val="tx1"/>
                </a:solidFill>
                <a:latin typeface="Times New Roman" panose="02020603050405020304" pitchFamily="18" charset="0"/>
                <a:cs typeface="Times New Roman" panose="02020603050405020304" pitchFamily="18" charset="0"/>
              </a:rPr>
              <a:t>Nima Leclerc, San Francisco State University  </a:t>
            </a:r>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a:xfrm>
            <a:off x="8856049" y="6356350"/>
            <a:ext cx="2743200" cy="365125"/>
          </a:xfrm>
        </p:spPr>
        <p:txBody>
          <a:bodyPr/>
          <a:lstStyle/>
          <a:p>
            <a:r>
              <a:rPr lang="en-US" dirty="0"/>
              <a:t>1</a:t>
            </a:r>
          </a:p>
        </p:txBody>
      </p:sp>
      <p:pic>
        <p:nvPicPr>
          <p:cNvPr id="7" name="Picture 6" descr="Shield for San Francisco State University" title="Shield for San Francisco State Universit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53" y="5914508"/>
            <a:ext cx="800493" cy="800493"/>
          </a:xfrm>
          <a:prstGeom prst="rect">
            <a:avLst/>
          </a:prstGeom>
        </p:spPr>
      </p:pic>
    </p:spTree>
    <p:extLst>
      <p:ext uri="{BB962C8B-B14F-4D97-AF65-F5344CB8AC3E}">
        <p14:creationId xmlns:p14="http://schemas.microsoft.com/office/powerpoint/2010/main" val="1760900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494627" y="6167557"/>
            <a:ext cx="4114800" cy="365125"/>
          </a:xfrm>
        </p:spPr>
        <p:txBody>
          <a:bodyPr/>
          <a:lstStyle/>
          <a:p>
            <a:r>
              <a:rPr lang="en-US" sz="1400" b="1" dirty="0">
                <a:solidFill>
                  <a:schemeClr val="tx1"/>
                </a:solidFill>
                <a:latin typeface="Times New Roman" panose="02020603050405020304" pitchFamily="18" charset="0"/>
                <a:cs typeface="Times New Roman" panose="02020603050405020304" pitchFamily="18" charset="0"/>
              </a:rPr>
              <a:t>Nima Leclerc, San Francisco State University </a:t>
            </a:r>
          </a:p>
          <a:p>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813"/>
            <a:ext cx="5067143" cy="3293643"/>
          </a:xfrm>
          <a:prstGeom prst="rect">
            <a:avLst/>
          </a:prstGeom>
        </p:spPr>
      </p:pic>
      <p:sp>
        <p:nvSpPr>
          <p:cNvPr id="15" name="Title 2"/>
          <p:cNvSpPr txBox="1">
            <a:spLocks/>
          </p:cNvSpPr>
          <p:nvPr/>
        </p:nvSpPr>
        <p:spPr>
          <a:xfrm>
            <a:off x="951867" y="3401370"/>
            <a:ext cx="9477594" cy="2852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2060"/>
                </a:solidFill>
                <a:latin typeface="Times New Roman" panose="02020603050405020304" pitchFamily="18" charset="0"/>
                <a:cs typeface="Times New Roman" panose="02020603050405020304" pitchFamily="18" charset="0"/>
              </a:rPr>
              <a:t>Current Batteries – Too expensive, too big, and too unsafe. </a:t>
            </a:r>
          </a:p>
        </p:txBody>
      </p:sp>
      <p:sp>
        <p:nvSpPr>
          <p:cNvPr id="5" name="TextBox 4"/>
          <p:cNvSpPr txBox="1"/>
          <p:nvPr/>
        </p:nvSpPr>
        <p:spPr>
          <a:xfrm>
            <a:off x="342419" y="3467369"/>
            <a:ext cx="2191152" cy="307777"/>
          </a:xfrm>
          <a:prstGeom prst="rect">
            <a:avLst/>
          </a:prstGeom>
          <a:noFill/>
        </p:spPr>
        <p:txBody>
          <a:bodyPr wrap="square" rtlCol="0">
            <a:spAutoFit/>
          </a:bodyPr>
          <a:lstStyle/>
          <a:p>
            <a:r>
              <a:rPr lang="en-US" sz="1400" dirty="0">
                <a:solidFill>
                  <a:srgbClr val="00B0F0"/>
                </a:solidFill>
                <a:latin typeface="Times New Roman" panose="02020603050405020304" pitchFamily="18" charset="0"/>
                <a:cs typeface="Times New Roman" panose="02020603050405020304" pitchFamily="18" charset="0"/>
              </a:rPr>
              <a:t>Tesla® all-electric vehicle </a:t>
            </a:r>
            <a:r>
              <a:rPr lang="en-US" sz="1200" dirty="0">
                <a:solidFill>
                  <a:schemeClr val="bg1">
                    <a:lumMod val="65000"/>
                  </a:schemeClr>
                </a:solidFill>
                <a:latin typeface="Times New Roman" panose="02020603050405020304" pitchFamily="18" charset="0"/>
                <a:cs typeface="Times New Roman" panose="02020603050405020304" pitchFamily="18" charset="0"/>
              </a:rPr>
              <a:t>. </a:t>
            </a:r>
          </a:p>
        </p:txBody>
      </p:sp>
      <p:pic>
        <p:nvPicPr>
          <p:cNvPr id="3078" name="Picture 6" descr="Image result for li battery fi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7143" y="-15925"/>
            <a:ext cx="5623228" cy="33405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hield for San Francisco State University" title="Shield for San Francisco State University"/>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9353" y="5914508"/>
            <a:ext cx="800493" cy="800493"/>
          </a:xfrm>
          <a:prstGeom prst="rect">
            <a:avLst/>
          </a:prstGeom>
        </p:spPr>
      </p:pic>
      <p:sp>
        <p:nvSpPr>
          <p:cNvPr id="3" name="Rectangle 2"/>
          <p:cNvSpPr/>
          <p:nvPr/>
        </p:nvSpPr>
        <p:spPr>
          <a:xfrm>
            <a:off x="11704273" y="6464824"/>
            <a:ext cx="276038" cy="307777"/>
          </a:xfrm>
          <a:prstGeom prst="rect">
            <a:avLst/>
          </a:prstGeom>
        </p:spPr>
        <p:txBody>
          <a:bodyPr wrap="none">
            <a:spAutoFit/>
          </a:bodyPr>
          <a:lstStyle/>
          <a:p>
            <a:r>
              <a:rPr lang="en-US" sz="1400" dirty="0"/>
              <a:t>2</a:t>
            </a:r>
          </a:p>
        </p:txBody>
      </p:sp>
    </p:spTree>
    <p:custDataLst>
      <p:tags r:id="rId1"/>
    </p:custDataLst>
    <p:extLst>
      <p:ext uri="{BB962C8B-B14F-4D97-AF65-F5344CB8AC3E}">
        <p14:creationId xmlns:p14="http://schemas.microsoft.com/office/powerpoint/2010/main" val="791577338"/>
      </p:ext>
    </p:extLst>
  </p:cSld>
  <p:clrMapOvr>
    <a:masterClrMapping/>
  </p:clrMapOvr>
  <mc:AlternateContent xmlns:mc="http://schemas.openxmlformats.org/markup-compatibility/2006" xmlns:p14="http://schemas.microsoft.com/office/powerpoint/2010/main">
    <mc:Choice Requires="p14">
      <p:transition spd="slow" p14:dur="2000" advTm="36368"/>
    </mc:Choice>
    <mc:Fallback xmlns="">
      <p:transition spd="slow" advTm="3636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4843" y="5167312"/>
            <a:ext cx="10515600" cy="1325563"/>
          </a:xfrm>
        </p:spPr>
        <p:txBody>
          <a:bodyPr>
            <a:normAutofit/>
          </a:bodyPr>
          <a:lstStyle/>
          <a:p>
            <a:r>
              <a:rPr lang="en-US" sz="4000" dirty="0">
                <a:solidFill>
                  <a:srgbClr val="002060"/>
                </a:solidFill>
                <a:latin typeface="Times New Roman" panose="02020603050405020304" pitchFamily="18" charset="0"/>
                <a:cs typeface="Times New Roman" panose="02020603050405020304" pitchFamily="18" charset="0"/>
              </a:rPr>
              <a:t>Future Batteries: ALL SOLID STATE</a:t>
            </a:r>
            <a:endParaRPr lang="en-US" sz="4000" dirty="0">
              <a:solidFill>
                <a:srgbClr val="002060"/>
              </a:solidFill>
            </a:endParaRPr>
          </a:p>
        </p:txBody>
      </p:sp>
      <p:sp>
        <p:nvSpPr>
          <p:cNvPr id="4" name="Footer Placeholder 3"/>
          <p:cNvSpPr>
            <a:spLocks noGrp="1"/>
          </p:cNvSpPr>
          <p:nvPr>
            <p:ph type="ftr" sz="quarter" idx="11"/>
          </p:nvPr>
        </p:nvSpPr>
        <p:spPr>
          <a:xfrm>
            <a:off x="4495800" y="6492875"/>
            <a:ext cx="4114800" cy="365125"/>
          </a:xfrm>
        </p:spPr>
        <p:txBody>
          <a:bodyPr/>
          <a:lstStyle/>
          <a:p>
            <a:r>
              <a:rPr lang="en-US" sz="1400" b="1" dirty="0">
                <a:solidFill>
                  <a:schemeClr val="tx1"/>
                </a:solidFill>
                <a:latin typeface="Times New Roman" panose="02020603050405020304" pitchFamily="18" charset="0"/>
                <a:cs typeface="Times New Roman" panose="02020603050405020304" pitchFamily="18" charset="0"/>
              </a:rPr>
              <a:t>Nima Leclerc, San Francisco State University </a:t>
            </a:r>
          </a:p>
          <a:p>
            <a:endParaRPr lang="en-US" dirty="0"/>
          </a:p>
        </p:txBody>
      </p:sp>
      <p:sp>
        <p:nvSpPr>
          <p:cNvPr id="5" name="Slide Number Placeholder 4"/>
          <p:cNvSpPr>
            <a:spLocks noGrp="1"/>
          </p:cNvSpPr>
          <p:nvPr>
            <p:ph type="sldNum" sz="quarter" idx="12"/>
          </p:nvPr>
        </p:nvSpPr>
        <p:spPr/>
        <p:txBody>
          <a:bodyPr/>
          <a:lstStyle/>
          <a:p>
            <a:fld id="{958622ED-780D-4B44-838E-548D62403451}" type="slidenum">
              <a:rPr lang="en-US" smtClean="0"/>
              <a:t>4</a:t>
            </a:fld>
            <a:endParaRPr lang="en-US"/>
          </a:p>
        </p:txBody>
      </p:sp>
      <p:pic>
        <p:nvPicPr>
          <p:cNvPr id="6" name="Picture 2" descr="Image result for solid state batteries thin film"/>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96906" y="1074241"/>
            <a:ext cx="5947436" cy="44043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24843" y="6085084"/>
            <a:ext cx="10283836" cy="369332"/>
          </a:xfrm>
          <a:prstGeom prst="rect">
            <a:avLst/>
          </a:prstGeom>
        </p:spPr>
        <p:txBody>
          <a:bodyPr wrap="square">
            <a:spAutoFit/>
          </a:bodyPr>
          <a:lstStyle/>
          <a:p>
            <a:r>
              <a:rPr lang="en-US" dirty="0">
                <a:solidFill>
                  <a:srgbClr val="00B0F0"/>
                </a:solidFill>
                <a:latin typeface="Times New Roman" panose="02020603050405020304" pitchFamily="18" charset="0"/>
                <a:cs typeface="Times New Roman" panose="02020603050405020304" pitchFamily="18" charset="0"/>
              </a:rPr>
              <a:t>Applied Materials Inc.®  thin-film Solid State Battery (</a:t>
            </a:r>
            <a:r>
              <a:rPr lang="en-US" dirty="0">
                <a:solidFill>
                  <a:srgbClr val="00B0F0"/>
                </a:solidFill>
                <a:latin typeface="Garamond" panose="02020404030301010803" pitchFamily="18" charset="0"/>
              </a:rPr>
              <a:t>LIPON electrolyte)   </a:t>
            </a:r>
            <a:endParaRPr lang="en-US" dirty="0">
              <a:solidFill>
                <a:srgbClr val="00B0F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728870" y="304800"/>
            <a:ext cx="10083509" cy="769441"/>
          </a:xfrm>
          <a:prstGeom prst="rect">
            <a:avLst/>
          </a:prstGeom>
          <a:noFill/>
        </p:spPr>
        <p:txBody>
          <a:bodyPr wrap="square" rtlCol="0">
            <a:spAutoFit/>
          </a:bodyPr>
          <a:lstStyle/>
          <a:p>
            <a:r>
              <a:rPr lang="en-US" sz="4400" b="1" dirty="0">
                <a:latin typeface="Times New Roman" panose="02020603050405020304" pitchFamily="18" charset="0"/>
                <a:cs typeface="Times New Roman" panose="02020603050405020304" pitchFamily="18" charset="0"/>
              </a:rPr>
              <a:t>The Next Generation of Energy Storage  </a:t>
            </a:r>
          </a:p>
        </p:txBody>
      </p:sp>
      <p:pic>
        <p:nvPicPr>
          <p:cNvPr id="11" name="Picture 10" descr="Shield for San Francisco State University" title="Shield for San Francisco State University"/>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471" y="5830093"/>
            <a:ext cx="800493" cy="800493"/>
          </a:xfrm>
          <a:prstGeom prst="rect">
            <a:avLst/>
          </a:prstGeom>
        </p:spPr>
      </p:pic>
    </p:spTree>
    <p:extLst>
      <p:ext uri="{BB962C8B-B14F-4D97-AF65-F5344CB8AC3E}">
        <p14:creationId xmlns:p14="http://schemas.microsoft.com/office/powerpoint/2010/main" val="991261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3193915" y="6203249"/>
            <a:ext cx="4114800" cy="365125"/>
          </a:xfrm>
        </p:spPr>
        <p:txBody>
          <a:bodyPr/>
          <a:lstStyle/>
          <a:p>
            <a:r>
              <a:rPr lang="en-US" sz="1400" b="1" dirty="0">
                <a:solidFill>
                  <a:schemeClr val="tx1"/>
                </a:solidFill>
                <a:latin typeface="Times New Roman" panose="02020603050405020304" pitchFamily="18" charset="0"/>
                <a:cs typeface="Times New Roman" panose="02020603050405020304" pitchFamily="18" charset="0"/>
              </a:rPr>
              <a:t>Nima Leclerc, San Francisco State University </a:t>
            </a:r>
          </a:p>
          <a:p>
            <a:endParaRPr lang="en-US" dirty="0"/>
          </a:p>
        </p:txBody>
      </p:sp>
      <p:sp>
        <p:nvSpPr>
          <p:cNvPr id="4" name="Slide Number Placeholder 3"/>
          <p:cNvSpPr>
            <a:spLocks noGrp="1"/>
          </p:cNvSpPr>
          <p:nvPr>
            <p:ph type="sldNum" sz="quarter" idx="12"/>
          </p:nvPr>
        </p:nvSpPr>
        <p:spPr/>
        <p:txBody>
          <a:bodyPr/>
          <a:lstStyle/>
          <a:p>
            <a:fld id="{958622ED-780D-4B44-838E-548D62403451}" type="slidenum">
              <a:rPr lang="en-US" smtClean="0"/>
              <a:t>5</a:t>
            </a:fld>
            <a:endParaRPr lang="en-US" dirty="0"/>
          </a:p>
        </p:txBody>
      </p:sp>
      <p:sp>
        <p:nvSpPr>
          <p:cNvPr id="6" name="Rectangle 5"/>
          <p:cNvSpPr/>
          <p:nvPr/>
        </p:nvSpPr>
        <p:spPr>
          <a:xfrm>
            <a:off x="6181558" y="1326932"/>
            <a:ext cx="3200567" cy="1229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82156" y="4121211"/>
            <a:ext cx="2899969" cy="430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6493565" y="4018361"/>
            <a:ext cx="2076063" cy="924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409950" y="5238750"/>
            <a:ext cx="5524857" cy="4867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409953" y="6063962"/>
            <a:ext cx="4655208" cy="584775"/>
          </a:xfrm>
          <a:prstGeom prst="rect">
            <a:avLst/>
          </a:prstGeom>
          <a:noFill/>
        </p:spPr>
        <p:txBody>
          <a:bodyPr wrap="square" rtlCol="0">
            <a:spAutoFit/>
          </a:bodyPr>
          <a:lstStyle/>
          <a:p>
            <a:r>
              <a:rPr lang="en-US" sz="1600" dirty="0">
                <a:solidFill>
                  <a:srgbClr val="00B0F0"/>
                </a:solidFill>
                <a:latin typeface="Times New Roman" panose="02020603050405020304" pitchFamily="18" charset="0"/>
                <a:cs typeface="Times New Roman" panose="02020603050405020304" pitchFamily="18" charset="0"/>
              </a:rPr>
              <a:t>Charles Morris, “Toyota researchers develop all-solid-state Li-ion batteries”. 2014  </a:t>
            </a:r>
          </a:p>
        </p:txBody>
      </p:sp>
      <p:sp>
        <p:nvSpPr>
          <p:cNvPr id="3" name="TextBox 2"/>
          <p:cNvSpPr txBox="1"/>
          <p:nvPr/>
        </p:nvSpPr>
        <p:spPr>
          <a:xfrm>
            <a:off x="0" y="161627"/>
            <a:ext cx="11942475"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Solid State Batteries can increase Power and Energy densities Simultaneously  </a:t>
            </a:r>
          </a:p>
        </p:txBody>
      </p:sp>
      <p:sp>
        <p:nvSpPr>
          <p:cNvPr id="13" name="Rectangle 12"/>
          <p:cNvSpPr/>
          <p:nvPr/>
        </p:nvSpPr>
        <p:spPr>
          <a:xfrm flipH="1">
            <a:off x="9359265" y="1634694"/>
            <a:ext cx="45719" cy="1229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636628" y="4148120"/>
            <a:ext cx="683952" cy="430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a:off x="2966132" y="3618600"/>
            <a:ext cx="1286775" cy="89195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6" name="Rectangle 15"/>
          <p:cNvSpPr/>
          <p:nvPr/>
        </p:nvSpPr>
        <p:spPr>
          <a:xfrm>
            <a:off x="4188205" y="3933704"/>
            <a:ext cx="270582" cy="57566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026" name="Picture 2" descr="Solid State Batteri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965" y="1023309"/>
            <a:ext cx="7776663" cy="478382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479528" y="4054363"/>
            <a:ext cx="3374356" cy="4634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0" name="Rectangle 19"/>
          <p:cNvSpPr/>
          <p:nvPr/>
        </p:nvSpPr>
        <p:spPr>
          <a:xfrm>
            <a:off x="6395734" y="4164245"/>
            <a:ext cx="1933191" cy="36614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lgn="ctr">
              <a:buFont typeface="Arial" panose="020B0604020202020204" pitchFamily="34" charset="0"/>
              <a:buChar char="•"/>
            </a:pPr>
            <a:endParaRPr lang="en-US"/>
          </a:p>
        </p:txBody>
      </p:sp>
      <p:sp>
        <p:nvSpPr>
          <p:cNvPr id="21" name="Rectangle 20"/>
          <p:cNvSpPr/>
          <p:nvPr/>
        </p:nvSpPr>
        <p:spPr>
          <a:xfrm>
            <a:off x="2038708" y="3618600"/>
            <a:ext cx="1346747" cy="86386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p:cNvSpPr/>
          <p:nvPr/>
        </p:nvSpPr>
        <p:spPr>
          <a:xfrm>
            <a:off x="5206760" y="1428924"/>
            <a:ext cx="3296540" cy="118129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a:off x="2480418" y="5211841"/>
            <a:ext cx="4606835" cy="48675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Arrow: Right 22"/>
          <p:cNvSpPr/>
          <p:nvPr/>
        </p:nvSpPr>
        <p:spPr>
          <a:xfrm rot="4022569">
            <a:off x="3546595" y="1782124"/>
            <a:ext cx="1004399" cy="614508"/>
          </a:xfrm>
          <a:prstGeom prst="rightArrow">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Shield for San Francisco State University" title="Shield for San Francisco State Universit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471" y="5985564"/>
            <a:ext cx="800493" cy="800493"/>
          </a:xfrm>
          <a:prstGeom prst="rect">
            <a:avLst/>
          </a:prstGeom>
        </p:spPr>
      </p:pic>
      <p:sp>
        <p:nvSpPr>
          <p:cNvPr id="5" name="TextBox 4"/>
          <p:cNvSpPr txBox="1"/>
          <p:nvPr/>
        </p:nvSpPr>
        <p:spPr>
          <a:xfrm>
            <a:off x="8723050" y="1634694"/>
            <a:ext cx="2955603"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Current Li-ion batteries cannot have both high power and energy densities  </a:t>
            </a:r>
          </a:p>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Solid state batteries can achieve both! </a:t>
            </a:r>
          </a:p>
        </p:txBody>
      </p:sp>
      <p:sp>
        <p:nvSpPr>
          <p:cNvPr id="26" name="Rectangle 25"/>
          <p:cNvSpPr/>
          <p:nvPr/>
        </p:nvSpPr>
        <p:spPr>
          <a:xfrm>
            <a:off x="5318652" y="3947862"/>
            <a:ext cx="1933191" cy="36614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lgn="ctr">
              <a:buFont typeface="Arial" panose="020B0604020202020204" pitchFamily="34" charset="0"/>
              <a:buChar char="•"/>
            </a:pPr>
            <a:endParaRPr lang="en-US"/>
          </a:p>
        </p:txBody>
      </p:sp>
    </p:spTree>
    <p:custDataLst>
      <p:tags r:id="rId1"/>
    </p:custDataLst>
    <p:extLst>
      <p:ext uri="{BB962C8B-B14F-4D97-AF65-F5344CB8AC3E}">
        <p14:creationId xmlns:p14="http://schemas.microsoft.com/office/powerpoint/2010/main" val="1557210087"/>
      </p:ext>
    </p:extLst>
  </p:cSld>
  <p:clrMapOvr>
    <a:masterClrMapping/>
  </p:clrMapOvr>
  <mc:AlternateContent xmlns:mc="http://schemas.openxmlformats.org/markup-compatibility/2006" xmlns:p14="http://schemas.microsoft.com/office/powerpoint/2010/main">
    <mc:Choice Requires="p14">
      <p:transition spd="slow" p14:dur="2000" advTm="36368"/>
    </mc:Choice>
    <mc:Fallback xmlns="">
      <p:transition spd="slow" advTm="3636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942"/>
            <a:ext cx="12192000" cy="1325563"/>
          </a:xfrm>
        </p:spPr>
        <p:txBody>
          <a:bodyPr>
            <a:normAutofit/>
          </a:bodyPr>
          <a:lstStyle/>
          <a:p>
            <a:r>
              <a:rPr lang="en-US" sz="4200" b="1" dirty="0">
                <a:latin typeface="Times New Roman" panose="02020603050405020304" pitchFamily="18" charset="0"/>
                <a:cs typeface="Times New Roman" panose="02020603050405020304" pitchFamily="18" charset="0"/>
              </a:rPr>
              <a:t>Large-scale predictive simulations require Density Functional Theory (DFT)</a:t>
            </a:r>
          </a:p>
        </p:txBody>
      </p:sp>
      <p:sp>
        <p:nvSpPr>
          <p:cNvPr id="5" name="Slide Number Placeholder 4"/>
          <p:cNvSpPr>
            <a:spLocks noGrp="1"/>
          </p:cNvSpPr>
          <p:nvPr>
            <p:ph type="sldNum" sz="quarter" idx="12"/>
          </p:nvPr>
        </p:nvSpPr>
        <p:spPr/>
        <p:txBody>
          <a:bodyPr/>
          <a:lstStyle/>
          <a:p>
            <a:fld id="{958622ED-780D-4B44-838E-548D62403451}" type="slidenum">
              <a:rPr lang="en-US" smtClean="0"/>
              <a:t>6</a:t>
            </a:fld>
            <a:endParaRPr lang="en-US"/>
          </a:p>
        </p:txBody>
      </p:sp>
      <p:grpSp>
        <p:nvGrpSpPr>
          <p:cNvPr id="12" name="Group 11"/>
          <p:cNvGrpSpPr/>
          <p:nvPr/>
        </p:nvGrpSpPr>
        <p:grpSpPr>
          <a:xfrm>
            <a:off x="5681696" y="367906"/>
            <a:ext cx="6056150" cy="3233498"/>
            <a:chOff x="3296594" y="4641212"/>
            <a:chExt cx="7142987" cy="2747401"/>
          </a:xfrm>
        </p:grpSpPr>
        <p:sp>
          <p:nvSpPr>
            <p:cNvPr id="7" name="TextBox 6"/>
            <p:cNvSpPr txBox="1"/>
            <p:nvPr/>
          </p:nvSpPr>
          <p:spPr>
            <a:xfrm>
              <a:off x="3575132" y="4641212"/>
              <a:ext cx="6043703" cy="444563"/>
            </a:xfrm>
            <a:prstGeom prst="rect">
              <a:avLst/>
            </a:prstGeom>
            <a:noFill/>
          </p:spPr>
          <p:txBody>
            <a:bodyPr wrap="square" rtlCol="0">
              <a:spAutoFit/>
            </a:bodyPr>
            <a:lstStyle/>
            <a:p>
              <a:pPr algn="ctr"/>
              <a:endParaRPr lang="en-US" sz="2800" b="1" dirty="0">
                <a:latin typeface="Times New Roman" panose="02020603050405020304" pitchFamily="18" charset="0"/>
                <a:cs typeface="Times New Roman" panose="02020603050405020304" pitchFamily="18" charset="0"/>
              </a:endParaRPr>
            </a:p>
          </p:txBody>
        </p:sp>
        <p:sp>
          <p:nvSpPr>
            <p:cNvPr id="9" name="TextBox 8"/>
            <p:cNvSpPr txBox="1"/>
            <p:nvPr/>
          </p:nvSpPr>
          <p:spPr>
            <a:xfrm>
              <a:off x="3296594" y="5322700"/>
              <a:ext cx="7142987" cy="2065913"/>
            </a:xfrm>
            <a:prstGeom prst="rect">
              <a:avLst/>
            </a:prstGeom>
            <a:noFill/>
          </p:spPr>
          <p:txBody>
            <a:bodyPr wrap="square" rtlCol="0">
              <a:spAutoFit/>
            </a:bodyPr>
            <a:lstStyle/>
            <a:p>
              <a:pPr marL="285750" indent="-285750">
                <a:buFont typeface="Arial"/>
                <a:buChar char="•"/>
              </a:pPr>
              <a:r>
                <a:rPr lang="en-US" sz="2400" dirty="0">
                  <a:solidFill>
                    <a:srgbClr val="002060"/>
                  </a:solidFill>
                  <a:latin typeface="Times New Roman" panose="02020603050405020304" pitchFamily="18" charset="0"/>
                  <a:cs typeface="Times New Roman" panose="02020603050405020304" pitchFamily="18" charset="0"/>
                </a:rPr>
                <a:t>No a-priori assumptions about bonding character between Li+ and lattice </a:t>
              </a:r>
            </a:p>
            <a:p>
              <a:pPr marL="285750" indent="-285750">
                <a:buFont typeface="Arial"/>
                <a:buChar char="•"/>
              </a:pPr>
              <a:r>
                <a:rPr lang="en-US" sz="2400" dirty="0">
                  <a:solidFill>
                    <a:srgbClr val="002060"/>
                  </a:solidFill>
                  <a:latin typeface="Times New Roman" panose="02020603050405020304" pitchFamily="18" charset="0"/>
                  <a:cs typeface="Times New Roman" panose="02020603050405020304" pitchFamily="18" charset="0"/>
                </a:rPr>
                <a:t>Molecular dynamics (MD) predicts diffusion mechanisms</a:t>
              </a:r>
            </a:p>
            <a:p>
              <a:pPr marL="285750" indent="-285750">
                <a:buFont typeface="Arial"/>
                <a:buChar char="•"/>
              </a:pPr>
              <a:endParaRPr lang="en-US" sz="2800" dirty="0">
                <a:solidFill>
                  <a:srgbClr val="00B0F0"/>
                </a:solidFill>
              </a:endParaRPr>
            </a:p>
            <a:p>
              <a:pPr marL="285750" indent="-285750">
                <a:buFont typeface="Arial"/>
                <a:buChar char="•"/>
              </a:pPr>
              <a:endParaRPr lang="en-US" sz="2800" dirty="0"/>
            </a:p>
          </p:txBody>
        </p:sp>
      </p:grpSp>
      <p:sp>
        <p:nvSpPr>
          <p:cNvPr id="26" name="TextBox 25"/>
          <p:cNvSpPr txBox="1"/>
          <p:nvPr/>
        </p:nvSpPr>
        <p:spPr>
          <a:xfrm>
            <a:off x="3897476" y="6407830"/>
            <a:ext cx="4713124"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Nima Leclerc, San Francisco State University </a:t>
            </a:r>
          </a:p>
        </p:txBody>
      </p:sp>
      <p:sp>
        <p:nvSpPr>
          <p:cNvPr id="6" name="TextBox 5"/>
          <p:cNvSpPr txBox="1"/>
          <p:nvPr/>
        </p:nvSpPr>
        <p:spPr>
          <a:xfrm>
            <a:off x="1099422" y="6000729"/>
            <a:ext cx="2988447" cy="400110"/>
          </a:xfrm>
          <a:prstGeom prst="rect">
            <a:avLst/>
          </a:prstGeom>
          <a:noFill/>
        </p:spPr>
        <p:txBody>
          <a:bodyPr wrap="none" rtlCol="0">
            <a:spAutoFit/>
          </a:bodyPr>
          <a:lstStyle/>
          <a:p>
            <a:r>
              <a:rPr lang="en-US" sz="2000" dirty="0">
                <a:solidFill>
                  <a:srgbClr val="0070C0"/>
                </a:solidFill>
                <a:latin typeface="Times New Roman" panose="02020603050405020304" pitchFamily="18" charset="0"/>
                <a:cs typeface="Times New Roman" panose="02020603050405020304" pitchFamily="18" charset="0"/>
              </a:rPr>
              <a:t>LLNL Computing Center   </a:t>
            </a:r>
          </a:p>
        </p:txBody>
      </p:sp>
      <mc:AlternateContent xmlns:mc="http://schemas.openxmlformats.org/markup-compatibility/2006" xmlns:a14="http://schemas.microsoft.com/office/drawing/2010/main">
        <mc:Choice Requires="a14">
          <p:sp>
            <p:nvSpPr>
              <p:cNvPr id="4" name="TextBox 3"/>
              <p:cNvSpPr txBox="1"/>
              <p:nvPr/>
            </p:nvSpPr>
            <p:spPr>
              <a:xfrm>
                <a:off x="169167" y="1305961"/>
                <a:ext cx="5651716" cy="9828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ea typeface="Cambria Math" panose="02040503050406030204" pitchFamily="18" charset="0"/>
                            </a:rPr>
                          </m:ctrlPr>
                        </m:dPr>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acc>
                                    <m:accPr>
                                      <m:chr m:val="̅"/>
                                      <m:ctrlPr>
                                        <a:rPr lang="en-US" sz="2800" i="1">
                                          <a:latin typeface="Cambria Math" panose="02040503050406030204" pitchFamily="18" charset="0"/>
                                        </a:rPr>
                                      </m:ctrlPr>
                                    </m:accPr>
                                    <m:e>
                                      <m:r>
                                        <a:rPr lang="en-US" sz="2800" b="0" i="1">
                                          <a:latin typeface="Cambria Math" panose="02040503050406030204" pitchFamily="18" charset="0"/>
                                        </a:rPr>
                                        <m:t>h</m:t>
                                      </m:r>
                                    </m:e>
                                  </m:acc>
                                </m:e>
                                <m:sup>
                                  <m:r>
                                    <a:rPr lang="en-US" sz="2800" b="0" i="1">
                                      <a:latin typeface="Cambria Math" panose="02040503050406030204" pitchFamily="18" charset="0"/>
                                    </a:rPr>
                                    <m:t>2</m:t>
                                  </m:r>
                                </m:sup>
                              </m:sSup>
                            </m:num>
                            <m:den>
                              <m:r>
                                <a:rPr lang="en-US" sz="2800" b="0" i="1">
                                  <a:latin typeface="Cambria Math" panose="02040503050406030204" pitchFamily="18" charset="0"/>
                                </a:rPr>
                                <m:t>2</m:t>
                              </m:r>
                              <m:r>
                                <a:rPr lang="en-US" sz="2800" b="0" i="1">
                                  <a:latin typeface="Cambria Math" panose="02040503050406030204" pitchFamily="18" charset="0"/>
                                </a:rPr>
                                <m:t>𝑚</m:t>
                              </m:r>
                              <m:r>
                                <a:rPr lang="en-US" sz="2800" b="0" i="1">
                                  <a:latin typeface="Cambria Math" panose="02040503050406030204" pitchFamily="18" charset="0"/>
                                </a:rPr>
                                <m:t> </m:t>
                              </m:r>
                            </m:den>
                          </m:f>
                          <m:sSup>
                            <m:sSupPr>
                              <m:ctrlPr>
                                <a:rPr lang="en-US" sz="2800" i="1">
                                  <a:latin typeface="Cambria Math" panose="02040503050406030204" pitchFamily="18" charset="0"/>
                                </a:rPr>
                              </m:ctrlPr>
                            </m:sSupPr>
                            <m:e>
                              <m:r>
                                <a:rPr lang="en-US" sz="2800" b="0" i="1">
                                  <a:latin typeface="Cambria Math" panose="02040503050406030204" pitchFamily="18" charset="0"/>
                                  <a:ea typeface="Cambria Math" panose="02040503050406030204" pitchFamily="18" charset="0"/>
                                </a:rPr>
                                <m:t>𝛻</m:t>
                              </m:r>
                            </m:e>
                            <m:sup>
                              <m:r>
                                <a:rPr lang="en-US" sz="2800" b="0" i="1">
                                  <a:latin typeface="Cambria Math" panose="02040503050406030204" pitchFamily="18" charset="0"/>
                                </a:rPr>
                                <m:t>2</m:t>
                              </m:r>
                            </m:sup>
                          </m:sSup>
                          <m:r>
                            <a:rPr lang="en-US" sz="2800" b="0" i="1">
                              <a:latin typeface="Cambria Math" panose="02040503050406030204" pitchFamily="18" charset="0"/>
                              <a:ea typeface="Cambria Math" panose="02040503050406030204" pitchFamily="18" charset="0"/>
                            </a:rPr>
                            <m:t>+</m:t>
                          </m:r>
                          <m:r>
                            <a:rPr lang="en-US" sz="2800" b="0" i="1">
                              <a:latin typeface="Cambria Math" panose="02040503050406030204" pitchFamily="18" charset="0"/>
                              <a:ea typeface="Cambria Math" panose="02040503050406030204" pitchFamily="18" charset="0"/>
                            </a:rPr>
                            <m:t>𝑉</m:t>
                          </m:r>
                          <m:d>
                            <m:dPr>
                              <m:ctrlPr>
                                <a:rPr lang="en-US" sz="2800" i="1">
                                  <a:latin typeface="Cambria Math" panose="02040503050406030204" pitchFamily="18" charset="0"/>
                                  <a:ea typeface="Cambria Math" panose="02040503050406030204" pitchFamily="18" charset="0"/>
                                </a:rPr>
                              </m:ctrlPr>
                            </m:dPr>
                            <m:e>
                              <m:r>
                                <a:rPr lang="en-US" sz="2800" b="0" i="1">
                                  <a:latin typeface="Cambria Math" panose="02040503050406030204" pitchFamily="18" charset="0"/>
                                  <a:ea typeface="Cambria Math" panose="02040503050406030204" pitchFamily="18" charset="0"/>
                                </a:rPr>
                                <m:t>𝑟</m:t>
                              </m:r>
                            </m:e>
                          </m:d>
                        </m:e>
                      </m:d>
                      <m:r>
                        <a:rPr lang="en-US" sz="2800" b="0" i="1" smtClean="0">
                          <a:latin typeface="Cambria Math" panose="02040503050406030204" pitchFamily="18" charset="0"/>
                          <a:ea typeface="Cambria Math" panose="02040503050406030204" pitchFamily="18" charset="0"/>
                        </a:rPr>
                        <m:t>|</m:t>
                      </m:r>
                      <m:d>
                        <m:dPr>
                          <m:begChr m:val=""/>
                          <m:endChr m:val="⟩"/>
                          <m:ctrlPr>
                            <a:rPr lang="en-US" sz="2800" i="1" smtClean="0">
                              <a:latin typeface="Cambria Math" panose="02040503050406030204" pitchFamily="18" charset="0"/>
                              <a:ea typeface="Cambria Math" panose="02040503050406030204" pitchFamily="18" charset="0"/>
                            </a:rPr>
                          </m:ctrlPr>
                        </m:dPr>
                        <m:e>
                          <m:r>
                            <a:rPr lang="en-US" sz="2800" b="0" i="1">
                              <a:latin typeface="Cambria Math" panose="02040503050406030204" pitchFamily="18" charset="0"/>
                              <a:ea typeface="Cambria Math" panose="02040503050406030204" pitchFamily="18" charset="0"/>
                            </a:rPr>
                            <m:t>𝜑</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𝜀</m:t>
                      </m:r>
                      <m:r>
                        <a:rPr lang="en-US" sz="2400" b="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b="0" i="1">
                              <a:latin typeface="Cambria Math" panose="02040503050406030204" pitchFamily="18" charset="0"/>
                              <a:ea typeface="Cambria Math" panose="02040503050406030204" pitchFamily="18" charset="0"/>
                            </a:rPr>
                            <m:t>𝜑</m:t>
                          </m:r>
                        </m:e>
                      </m:d>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69167" y="1305961"/>
                <a:ext cx="5651716" cy="982898"/>
              </a:xfrm>
              <a:prstGeom prst="rect">
                <a:avLst/>
              </a:prstGeom>
              <a:blipFill rotWithShape="0">
                <a:blip r:embed="rId6"/>
                <a:stretch>
                  <a:fillRect/>
                </a:stretch>
              </a:blipFill>
            </p:spPr>
            <p:txBody>
              <a:bodyPr/>
              <a:lstStyle/>
              <a:p>
                <a:r>
                  <a:rPr lang="en-US">
                    <a:noFill/>
                  </a:rPr>
                  <a:t> </a:t>
                </a:r>
              </a:p>
            </p:txBody>
          </p:sp>
        </mc:Fallback>
      </mc:AlternateContent>
      <p:sp>
        <p:nvSpPr>
          <p:cNvPr id="13" name="Arrow: Down 12"/>
          <p:cNvSpPr/>
          <p:nvPr/>
        </p:nvSpPr>
        <p:spPr>
          <a:xfrm>
            <a:off x="1897707" y="2292083"/>
            <a:ext cx="695938" cy="924927"/>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Arrow: Right 13"/>
          <p:cNvSpPr/>
          <p:nvPr/>
        </p:nvSpPr>
        <p:spPr>
          <a:xfrm>
            <a:off x="5604420" y="3880909"/>
            <a:ext cx="1539873" cy="103377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050" name="Picture 2" descr="Image result for llnl comput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602" y="3300416"/>
            <a:ext cx="4619625" cy="2543175"/>
          </a:xfrm>
          <a:prstGeom prst="rect">
            <a:avLst/>
          </a:prstGeom>
          <a:noFill/>
          <a:extLst>
            <a:ext uri="{909E8E84-426E-40DD-AFC4-6F175D3DCCD1}">
              <a14:hiddenFill xmlns:a14="http://schemas.microsoft.com/office/drawing/2010/main">
                <a:solidFill>
                  <a:srgbClr val="FFFFFF"/>
                </a:solidFill>
              </a14:hiddenFill>
            </a:ext>
          </a:extLst>
        </p:spPr>
      </p:pic>
      <p:pic>
        <p:nvPicPr>
          <p:cNvPr id="8" name="LPSMOVIE">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rotWithShape="1">
          <a:blip r:embed="rId8"/>
          <a:srcRect l="12057" t="12042" r="12384" b="9274"/>
          <a:stretch/>
        </p:blipFill>
        <p:spPr>
          <a:xfrm>
            <a:off x="7820431" y="2591000"/>
            <a:ext cx="4072470" cy="4035748"/>
          </a:xfrm>
          <a:prstGeom prst="rect">
            <a:avLst/>
          </a:prstGeom>
          <a:ln>
            <a:noFill/>
          </a:ln>
          <a:effectLst/>
          <a:scene3d>
            <a:camera prst="orthographicFront"/>
            <a:lightRig rig="balanced" dir="t"/>
          </a:scene3d>
          <a:sp3d prstMaterial="softEdge">
            <a:bevelT w="203200" h="101600" prst="cross"/>
            <a:contourClr>
              <a:srgbClr val="FFFFFF"/>
            </a:contourClr>
          </a:sp3d>
        </p:spPr>
      </p:pic>
      <p:sp>
        <p:nvSpPr>
          <p:cNvPr id="10" name="TextBox 9"/>
          <p:cNvSpPr txBox="1"/>
          <p:nvPr/>
        </p:nvSpPr>
        <p:spPr>
          <a:xfrm>
            <a:off x="5906481" y="4208764"/>
            <a:ext cx="832385"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MD</a:t>
            </a:r>
            <a:r>
              <a:rPr lang="en-US" dirty="0"/>
              <a:t> </a:t>
            </a:r>
          </a:p>
        </p:txBody>
      </p:sp>
      <p:sp>
        <p:nvSpPr>
          <p:cNvPr id="11" name="TextBox 10"/>
          <p:cNvSpPr txBox="1"/>
          <p:nvPr/>
        </p:nvSpPr>
        <p:spPr>
          <a:xfrm>
            <a:off x="5997890" y="5193527"/>
            <a:ext cx="1673937" cy="646331"/>
          </a:xfrm>
          <a:prstGeom prst="rect">
            <a:avLst/>
          </a:prstGeom>
          <a:noFill/>
        </p:spPr>
        <p:txBody>
          <a:bodyPr wrap="square" rtlCol="0">
            <a:spAutoFit/>
          </a:bodyPr>
          <a:lstStyle/>
          <a:p>
            <a:r>
              <a:rPr lang="en-US" dirty="0">
                <a:solidFill>
                  <a:srgbClr val="0070C0"/>
                </a:solidFill>
                <a:latin typeface="Times New Roman" panose="02020603050405020304" pitchFamily="18" charset="0"/>
                <a:cs typeface="Times New Roman" panose="02020603050405020304" pitchFamily="18" charset="0"/>
              </a:rPr>
              <a:t>LPS MD system, 700 K  </a:t>
            </a:r>
          </a:p>
        </p:txBody>
      </p:sp>
      <p:pic>
        <p:nvPicPr>
          <p:cNvPr id="20" name="Picture 19" descr="Shield for San Francisco State University" title="Shield for San Francisco State University"/>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167" y="6000592"/>
            <a:ext cx="800493" cy="800493"/>
          </a:xfrm>
          <a:prstGeom prst="rect">
            <a:avLst/>
          </a:prstGeom>
        </p:spPr>
      </p:pic>
    </p:spTree>
    <p:custDataLst>
      <p:tags r:id="rId1"/>
    </p:custDataLst>
    <p:extLst>
      <p:ext uri="{BB962C8B-B14F-4D97-AF65-F5344CB8AC3E}">
        <p14:creationId xmlns:p14="http://schemas.microsoft.com/office/powerpoint/2010/main" val="1262210240"/>
      </p:ext>
    </p:extLst>
  </p:cSld>
  <p:clrMapOvr>
    <a:masterClrMapping/>
  </p:clrMapOvr>
  <mc:AlternateContent xmlns:mc="http://schemas.openxmlformats.org/markup-compatibility/2006" xmlns:p14="http://schemas.microsoft.com/office/powerpoint/2010/main">
    <mc:Choice Requires="p14">
      <p:transition spd="slow" p14:dur="2000" advTm="112659"/>
    </mc:Choice>
    <mc:Fallback xmlns="">
      <p:transition spd="slow" advTm="112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29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1183" y="618670"/>
            <a:ext cx="11132217" cy="6460433"/>
          </a:xfrm>
        </p:spPr>
        <p:txBody>
          <a:bodyPr>
            <a:normAutofit/>
          </a:bodyPr>
          <a:lstStyle/>
          <a:p>
            <a:pPr marL="857250" indent="-857250">
              <a:buFont typeface="+mj-lt"/>
              <a:buAutoNum type="romanUcPeriod"/>
            </a:pPr>
            <a:r>
              <a:rPr lang="en-US" sz="4800" dirty="0">
                <a:solidFill>
                  <a:schemeClr val="bg2">
                    <a:lumMod val="75000"/>
                  </a:schemeClr>
                </a:solidFill>
                <a:latin typeface="Times New Roman" panose="02020603050405020304" pitchFamily="18" charset="0"/>
                <a:cs typeface="Times New Roman" panose="02020603050405020304" pitchFamily="18" charset="0"/>
              </a:rPr>
              <a:t>Why solid state? </a:t>
            </a:r>
          </a:p>
          <a:p>
            <a:pPr marL="857250" indent="-857250">
              <a:buFont typeface="+mj-lt"/>
              <a:buAutoNum type="romanUcPeriod"/>
            </a:pPr>
            <a:r>
              <a:rPr lang="en-US" sz="4800" dirty="0">
                <a:solidFill>
                  <a:schemeClr val="bg2">
                    <a:lumMod val="75000"/>
                  </a:schemeClr>
                </a:solidFill>
                <a:latin typeface="Times New Roman" panose="02020603050405020304" pitchFamily="18" charset="0"/>
                <a:cs typeface="Times New Roman" panose="02020603050405020304" pitchFamily="18" charset="0"/>
              </a:rPr>
              <a:t>Density Functional Theory (DFT) for predicting material properties </a:t>
            </a:r>
          </a:p>
          <a:p>
            <a:pPr marL="0" indent="0">
              <a:buNone/>
            </a:pPr>
            <a:r>
              <a:rPr lang="en-US" sz="4800" dirty="0">
                <a:solidFill>
                  <a:srgbClr val="002060"/>
                </a:solidFill>
                <a:latin typeface="Times New Roman" panose="02020603050405020304" pitchFamily="18" charset="0"/>
                <a:cs typeface="Times New Roman" panose="02020603050405020304" pitchFamily="18" charset="0"/>
              </a:rPr>
              <a:t>III. Li</a:t>
            </a:r>
            <a:r>
              <a:rPr lang="en-US" sz="4800" baseline="-25000" dirty="0">
                <a:solidFill>
                  <a:srgbClr val="002060"/>
                </a:solidFill>
                <a:latin typeface="Times New Roman" panose="02020603050405020304" pitchFamily="18" charset="0"/>
                <a:cs typeface="Times New Roman" panose="02020603050405020304" pitchFamily="18" charset="0"/>
              </a:rPr>
              <a:t>3</a:t>
            </a:r>
            <a:r>
              <a:rPr lang="en-US" sz="4800" dirty="0">
                <a:solidFill>
                  <a:srgbClr val="002060"/>
                </a:solidFill>
                <a:latin typeface="Times New Roman" panose="02020603050405020304" pitchFamily="18" charset="0"/>
                <a:cs typeface="Times New Roman" panose="02020603050405020304" pitchFamily="18" charset="0"/>
              </a:rPr>
              <a:t>PS</a:t>
            </a:r>
            <a:r>
              <a:rPr lang="en-US" sz="4800" baseline="-25000" dirty="0">
                <a:solidFill>
                  <a:srgbClr val="002060"/>
                </a:solidFill>
                <a:latin typeface="Times New Roman" panose="02020603050405020304" pitchFamily="18" charset="0"/>
                <a:cs typeface="Times New Roman" panose="02020603050405020304" pitchFamily="18" charset="0"/>
              </a:rPr>
              <a:t>4 </a:t>
            </a:r>
            <a:r>
              <a:rPr lang="en-US" sz="4800" dirty="0">
                <a:solidFill>
                  <a:srgbClr val="002060"/>
                </a:solidFill>
                <a:latin typeface="Times New Roman" panose="02020603050405020304" pitchFamily="18" charset="0"/>
                <a:cs typeface="Times New Roman" panose="02020603050405020304" pitchFamily="18" charset="0"/>
              </a:rPr>
              <a:t> (LPS) and Li</a:t>
            </a:r>
            <a:r>
              <a:rPr lang="en-US" sz="4800" baseline="-25000" dirty="0">
                <a:solidFill>
                  <a:srgbClr val="002060"/>
                </a:solidFill>
                <a:latin typeface="Times New Roman" panose="02020603050405020304" pitchFamily="18" charset="0"/>
                <a:cs typeface="Times New Roman" panose="02020603050405020304" pitchFamily="18" charset="0"/>
              </a:rPr>
              <a:t>10</a:t>
            </a:r>
            <a:r>
              <a:rPr lang="en-US" sz="4800" dirty="0">
                <a:solidFill>
                  <a:srgbClr val="002060"/>
                </a:solidFill>
                <a:latin typeface="Times New Roman" panose="02020603050405020304" pitchFamily="18" charset="0"/>
                <a:cs typeface="Times New Roman" panose="02020603050405020304" pitchFamily="18" charset="0"/>
              </a:rPr>
              <a:t>GeP</a:t>
            </a:r>
            <a:r>
              <a:rPr lang="en-US" sz="4800" baseline="-25000" dirty="0">
                <a:solidFill>
                  <a:srgbClr val="002060"/>
                </a:solidFill>
                <a:latin typeface="Times New Roman" panose="02020603050405020304" pitchFamily="18" charset="0"/>
                <a:cs typeface="Times New Roman" panose="02020603050405020304" pitchFamily="18" charset="0"/>
              </a:rPr>
              <a:t>2</a:t>
            </a:r>
            <a:r>
              <a:rPr lang="en-US" sz="4800" dirty="0">
                <a:solidFill>
                  <a:srgbClr val="002060"/>
                </a:solidFill>
                <a:latin typeface="Times New Roman" panose="02020603050405020304" pitchFamily="18" charset="0"/>
                <a:cs typeface="Times New Roman" panose="02020603050405020304" pitchFamily="18" charset="0"/>
              </a:rPr>
              <a:t>S</a:t>
            </a:r>
            <a:r>
              <a:rPr lang="en-US" sz="4800" baseline="-25000" dirty="0">
                <a:solidFill>
                  <a:srgbClr val="002060"/>
                </a:solidFill>
                <a:latin typeface="Times New Roman" panose="02020603050405020304" pitchFamily="18" charset="0"/>
                <a:cs typeface="Times New Roman" panose="02020603050405020304" pitchFamily="18" charset="0"/>
              </a:rPr>
              <a:t>12 </a:t>
            </a:r>
            <a:r>
              <a:rPr lang="en-US" sz="4800" dirty="0">
                <a:solidFill>
                  <a:srgbClr val="002060"/>
                </a:solidFill>
                <a:latin typeface="Times New Roman" panose="02020603050405020304" pitchFamily="18" charset="0"/>
                <a:cs typeface="Times New Roman" panose="02020603050405020304" pitchFamily="18" charset="0"/>
              </a:rPr>
              <a:t> (LGPS) electrolytes</a:t>
            </a:r>
          </a:p>
          <a:p>
            <a:pPr marL="0" indent="0">
              <a:buNone/>
            </a:pPr>
            <a:r>
              <a:rPr lang="en-US" sz="4800" dirty="0">
                <a:solidFill>
                  <a:srgbClr val="002060"/>
                </a:solidFill>
                <a:latin typeface="Times New Roman" panose="02020603050405020304" pitchFamily="18" charset="0"/>
                <a:cs typeface="Times New Roman" panose="02020603050405020304" pitchFamily="18" charset="0"/>
              </a:rPr>
              <a:t>IV. Diffusion mechanisms and results </a:t>
            </a:r>
          </a:p>
          <a:p>
            <a:pPr marL="0" indent="0">
              <a:buNone/>
            </a:pPr>
            <a:endParaRPr lang="en-US" sz="3600" baseline="-25000" dirty="0">
              <a:latin typeface="Times New Roman" panose="02020603050405020304" pitchFamily="18" charset="0"/>
              <a:cs typeface="Times New Roman" panose="02020603050405020304" pitchFamily="18" charset="0"/>
            </a:endParaRPr>
          </a:p>
          <a:p>
            <a:pPr marL="0" indent="0">
              <a:buNone/>
            </a:pPr>
            <a:endParaRPr lang="en-US" sz="3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4038600" y="6030662"/>
            <a:ext cx="4114800" cy="365125"/>
          </a:xfrm>
        </p:spPr>
        <p:txBody>
          <a:bodyPr/>
          <a:lstStyle/>
          <a:p>
            <a:r>
              <a:rPr lang="it-IT" sz="1400" b="1">
                <a:solidFill>
                  <a:schemeClr val="tx1"/>
                </a:solidFill>
                <a:latin typeface="Times New Roman" panose="02020603050405020304" pitchFamily="18" charset="0"/>
                <a:cs typeface="Times New Roman" panose="02020603050405020304" pitchFamily="18" charset="0"/>
              </a:rPr>
              <a:t>Nima Leclerc, San Francisco State University  </a:t>
            </a:r>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r>
              <a:rPr lang="en-US" dirty="0"/>
              <a:t>5</a:t>
            </a:r>
          </a:p>
        </p:txBody>
      </p:sp>
      <p:pic>
        <p:nvPicPr>
          <p:cNvPr id="6" name="Picture 5" descr="Shield for San Francisco State University" title="Shield for San Francisco State Universit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471" y="5830093"/>
            <a:ext cx="800493" cy="800493"/>
          </a:xfrm>
          <a:prstGeom prst="rect">
            <a:avLst/>
          </a:prstGeom>
        </p:spPr>
      </p:pic>
    </p:spTree>
    <p:extLst>
      <p:ext uri="{BB962C8B-B14F-4D97-AF65-F5344CB8AC3E}">
        <p14:creationId xmlns:p14="http://schemas.microsoft.com/office/powerpoint/2010/main" val="3307994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950" y="516588"/>
            <a:ext cx="10515600" cy="554554"/>
          </a:xfrm>
        </p:spPr>
        <p:txBody>
          <a:bodyPr>
            <a:normAutofit fontScale="90000"/>
          </a:bodyPr>
          <a:lstStyle/>
          <a:p>
            <a:r>
              <a:rPr lang="en-US" sz="3200" b="1" dirty="0">
                <a:latin typeface="Times New Roman" panose="02020603050405020304" pitchFamily="18" charset="0"/>
                <a:cs typeface="Times New Roman" panose="02020603050405020304" pitchFamily="18" charset="0"/>
              </a:rPr>
              <a:t>Why is </a:t>
            </a:r>
            <a:r>
              <a:rPr lang="en-US" sz="3200" b="1" dirty="0">
                <a:latin typeface="Symbol" charset="2"/>
                <a:ea typeface="Symbol" charset="2"/>
                <a:cs typeface="Symbol" charset="2"/>
              </a:rPr>
              <a:t>s</a:t>
            </a:r>
            <a:r>
              <a:rPr lang="en-US" sz="3200" b="1" dirty="0">
                <a:latin typeface="Times New Roman" panose="02020603050405020304" pitchFamily="18" charset="0"/>
                <a:cs typeface="Times New Roman" panose="02020603050405020304" pitchFamily="18" charset="0"/>
              </a:rPr>
              <a:t>(LGPS) greater than </a:t>
            </a:r>
            <a:r>
              <a:rPr lang="en-US" sz="3200" b="1" dirty="0">
                <a:latin typeface="Symbol" charset="2"/>
                <a:ea typeface="Symbol" charset="2"/>
                <a:cs typeface="Symbol" charset="2"/>
              </a:rPr>
              <a:t>s</a:t>
            </a:r>
            <a:r>
              <a:rPr lang="en-US" sz="3200" b="1" dirty="0">
                <a:latin typeface="Times New Roman" panose="02020603050405020304" pitchFamily="18" charset="0"/>
                <a:cs typeface="Times New Roman" panose="02020603050405020304" pitchFamily="18" charset="0"/>
              </a:rPr>
              <a:t>(LPS)?</a:t>
            </a:r>
            <a:br>
              <a:rPr lang="en-US" b="1" dirty="0">
                <a:latin typeface="Times New Roman" panose="02020603050405020304" pitchFamily="18" charset="0"/>
                <a:cs typeface="Times New Roman" panose="02020603050405020304" pitchFamily="18" charset="0"/>
              </a:rPr>
            </a:br>
            <a:endParaRPr lang="en-US" sz="28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89188" y="1167644"/>
            <a:ext cx="7412127" cy="4351338"/>
          </a:xfrm>
        </p:spPr>
        <p:txBody>
          <a:bodyPr/>
          <a:lstStyle/>
          <a:p>
            <a:pPr marL="0" indent="0">
              <a:buNone/>
            </a:pPr>
            <a:r>
              <a:rPr lang="en-US" b="1" dirty="0">
                <a:solidFill>
                  <a:srgbClr val="002060"/>
                </a:solidFill>
                <a:latin typeface="Times New Roman" panose="02020603050405020304" pitchFamily="18" charset="0"/>
                <a:cs typeface="Times New Roman" panose="02020603050405020304" pitchFamily="18" charset="0"/>
              </a:rPr>
              <a:t>β- Li</a:t>
            </a:r>
            <a:r>
              <a:rPr lang="en-US" b="1" baseline="-25000" dirty="0">
                <a:solidFill>
                  <a:srgbClr val="002060"/>
                </a:solidFill>
                <a:latin typeface="Times New Roman" panose="02020603050405020304" pitchFamily="18" charset="0"/>
                <a:cs typeface="Times New Roman" panose="02020603050405020304" pitchFamily="18" charset="0"/>
              </a:rPr>
              <a:t>3</a:t>
            </a:r>
            <a:r>
              <a:rPr lang="en-US" b="1" dirty="0">
                <a:solidFill>
                  <a:srgbClr val="002060"/>
                </a:solidFill>
                <a:latin typeface="Times New Roman" panose="02020603050405020304" pitchFamily="18" charset="0"/>
                <a:cs typeface="Times New Roman" panose="02020603050405020304" pitchFamily="18" charset="0"/>
              </a:rPr>
              <a:t>PS</a:t>
            </a:r>
            <a:r>
              <a:rPr lang="en-US" b="1" baseline="-25000" dirty="0">
                <a:solidFill>
                  <a:srgbClr val="002060"/>
                </a:solidFill>
                <a:latin typeface="Times New Roman" panose="02020603050405020304" pitchFamily="18" charset="0"/>
                <a:cs typeface="Times New Roman" panose="02020603050405020304" pitchFamily="18" charset="0"/>
              </a:rPr>
              <a:t>4 </a:t>
            </a:r>
            <a:r>
              <a:rPr lang="en-US" b="1" dirty="0">
                <a:solidFill>
                  <a:srgbClr val="002060"/>
                </a:solidFill>
                <a:latin typeface="Times New Roman" panose="02020603050405020304" pitchFamily="18" charset="0"/>
                <a:cs typeface="Times New Roman" panose="02020603050405020304" pitchFamily="18" charset="0"/>
              </a:rPr>
              <a:t> : </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  Amorphous </a:t>
            </a:r>
            <a:r>
              <a:rPr lang="en-US" sz="2000" b="1" dirty="0">
                <a:latin typeface="Symbol" charset="2"/>
                <a:ea typeface="Symbol" charset="2"/>
                <a:cs typeface="Symbol" charset="2"/>
              </a:rPr>
              <a:t>s</a:t>
            </a:r>
            <a:r>
              <a:rPr lang="en-US" sz="2000" b="1" dirty="0">
                <a:latin typeface="Times New Roman" charset="0"/>
                <a:ea typeface="Times New Roman" charset="0"/>
                <a:cs typeface="Times New Roman" charset="0"/>
              </a:rPr>
              <a:t>  &gt;&gt; crystalline </a:t>
            </a:r>
            <a:r>
              <a:rPr lang="en-US" sz="2000" b="1" dirty="0">
                <a:latin typeface="Symbol" charset="2"/>
                <a:ea typeface="Symbol" charset="2"/>
                <a:cs typeface="Symbol" charset="2"/>
              </a:rPr>
              <a:t>s </a:t>
            </a:r>
          </a:p>
          <a:p>
            <a:pPr>
              <a:buFont typeface="Wingdings" panose="05000000000000000000" pitchFamily="2" charset="2"/>
              <a:buChar char="Ø"/>
            </a:pPr>
            <a:r>
              <a:rPr lang="en-US" sz="2000" b="1" dirty="0">
                <a:latin typeface="Times New Roman" charset="0"/>
                <a:ea typeface="Times New Roman" charset="0"/>
                <a:cs typeface="Times New Roman" charset="0"/>
              </a:rPr>
              <a:t>  Amorphous electrolytes improve safety and manufacturing</a:t>
            </a:r>
            <a:endParaRPr lang="en-US" sz="2000" b="1"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                           </a:t>
            </a:r>
          </a:p>
        </p:txBody>
      </p:sp>
      <p:sp>
        <p:nvSpPr>
          <p:cNvPr id="4" name="Footer Placeholder 3"/>
          <p:cNvSpPr>
            <a:spLocks noGrp="1"/>
          </p:cNvSpPr>
          <p:nvPr>
            <p:ph type="ftr" sz="quarter" idx="11"/>
          </p:nvPr>
        </p:nvSpPr>
        <p:spPr>
          <a:xfrm>
            <a:off x="2984269" y="6578439"/>
            <a:ext cx="4114800" cy="365125"/>
          </a:xfrm>
        </p:spPr>
        <p:txBody>
          <a:bodyPr/>
          <a:lstStyle/>
          <a:p>
            <a:r>
              <a:rPr lang="en-US" sz="1400" b="1" dirty="0">
                <a:solidFill>
                  <a:schemeClr val="tx1"/>
                </a:solidFill>
                <a:latin typeface="Times New Roman" panose="02020603050405020304" pitchFamily="18" charset="0"/>
                <a:cs typeface="Times New Roman" panose="02020603050405020304" pitchFamily="18" charset="0"/>
              </a:rPr>
              <a:t>Nima Leclerc, San Francisco State University </a:t>
            </a:r>
          </a:p>
          <a:p>
            <a:endParaRPr lang="en-US" dirty="0"/>
          </a:p>
        </p:txBody>
      </p:sp>
      <p:sp>
        <p:nvSpPr>
          <p:cNvPr id="5" name="Slide Number Placeholder 4"/>
          <p:cNvSpPr>
            <a:spLocks noGrp="1"/>
          </p:cNvSpPr>
          <p:nvPr>
            <p:ph type="sldNum" sz="quarter" idx="12"/>
          </p:nvPr>
        </p:nvSpPr>
        <p:spPr/>
        <p:txBody>
          <a:bodyPr/>
          <a:lstStyle/>
          <a:p>
            <a:fld id="{958622ED-780D-4B44-838E-548D62403451}" type="slidenum">
              <a:rPr lang="en-US" smtClean="0"/>
              <a:t>8</a:t>
            </a:fld>
            <a:endParaRPr lang="en-US"/>
          </a:p>
        </p:txBody>
      </p:sp>
      <p:sp>
        <p:nvSpPr>
          <p:cNvPr id="6" name="TextBox 5"/>
          <p:cNvSpPr txBox="1"/>
          <p:nvPr/>
        </p:nvSpPr>
        <p:spPr>
          <a:xfrm>
            <a:off x="775111" y="4124022"/>
            <a:ext cx="6734737" cy="1754326"/>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Li</a:t>
            </a:r>
            <a:r>
              <a:rPr lang="en-US" sz="2800" b="1" baseline="-25000" dirty="0">
                <a:solidFill>
                  <a:srgbClr val="002060"/>
                </a:solidFill>
                <a:latin typeface="Times New Roman" panose="02020603050405020304" pitchFamily="18" charset="0"/>
                <a:cs typeface="Times New Roman" panose="02020603050405020304" pitchFamily="18" charset="0"/>
              </a:rPr>
              <a:t>10</a:t>
            </a:r>
            <a:r>
              <a:rPr lang="en-US" sz="2800" b="1" dirty="0">
                <a:solidFill>
                  <a:srgbClr val="002060"/>
                </a:solidFill>
                <a:latin typeface="Times New Roman" panose="02020603050405020304" pitchFamily="18" charset="0"/>
                <a:cs typeface="Times New Roman" panose="02020603050405020304" pitchFamily="18" charset="0"/>
              </a:rPr>
              <a:t>GeP</a:t>
            </a:r>
            <a:r>
              <a:rPr lang="en-US" sz="2800" b="1" baseline="-25000" dirty="0">
                <a:solidFill>
                  <a:srgbClr val="002060"/>
                </a:solidFill>
                <a:latin typeface="Times New Roman" panose="02020603050405020304" pitchFamily="18" charset="0"/>
                <a:cs typeface="Times New Roman" panose="02020603050405020304" pitchFamily="18" charset="0"/>
              </a:rPr>
              <a:t>2</a:t>
            </a:r>
            <a:r>
              <a:rPr lang="en-US" sz="2800" b="1" dirty="0">
                <a:solidFill>
                  <a:srgbClr val="002060"/>
                </a:solidFill>
                <a:latin typeface="Times New Roman" panose="02020603050405020304" pitchFamily="18" charset="0"/>
                <a:cs typeface="Times New Roman" panose="02020603050405020304" pitchFamily="18" charset="0"/>
              </a:rPr>
              <a:t>S</a:t>
            </a:r>
            <a:r>
              <a:rPr lang="en-US" sz="2800" b="1" baseline="-25000" dirty="0">
                <a:solidFill>
                  <a:srgbClr val="002060"/>
                </a:solidFill>
                <a:latin typeface="Times New Roman" panose="02020603050405020304" pitchFamily="18" charset="0"/>
                <a:cs typeface="Times New Roman" panose="02020603050405020304" pitchFamily="18" charset="0"/>
              </a:rPr>
              <a:t>12</a:t>
            </a:r>
            <a:r>
              <a:rPr lang="en-US" sz="2800" b="1" dirty="0">
                <a:solidFill>
                  <a:srgbClr val="002060"/>
                </a:solidFill>
                <a:latin typeface="Times New Roman" panose="02020603050405020304" pitchFamily="18" charset="0"/>
                <a:cs typeface="Times New Roman" panose="02020603050405020304" pitchFamily="18" charset="0"/>
              </a:rPr>
              <a:t> :</a:t>
            </a:r>
          </a:p>
          <a:p>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charset="0"/>
                <a:ea typeface="Times New Roman" charset="0"/>
                <a:cs typeface="Times New Roman" charset="0"/>
              </a:rPr>
              <a:t>Composition and structure is very similar to LPS</a:t>
            </a:r>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One of the fastest Li</a:t>
            </a:r>
            <a:r>
              <a:rPr lang="en-US" sz="2000" b="1" baseline="30000" dirty="0">
                <a:latin typeface="Times New Roman" panose="02020603050405020304" pitchFamily="18" charset="0"/>
                <a:cs typeface="Times New Roman" panose="02020603050405020304" pitchFamily="18" charset="0"/>
              </a:rPr>
              <a:t>+</a:t>
            </a:r>
            <a:r>
              <a:rPr lang="en-US" sz="2000" b="1" dirty="0">
                <a:latin typeface="Times New Roman" panose="02020603050405020304" pitchFamily="18" charset="0"/>
                <a:cs typeface="Times New Roman" panose="02020603050405020304" pitchFamily="18" charset="0"/>
              </a:rPr>
              <a:t> solid electrolytes</a:t>
            </a:r>
          </a:p>
          <a:p>
            <a:pPr>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   Crystalline </a:t>
            </a:r>
            <a:r>
              <a:rPr lang="en-US" sz="2000" b="1" dirty="0">
                <a:latin typeface="Symbol" charset="2"/>
                <a:ea typeface="Symbol" charset="2"/>
                <a:cs typeface="Symbol" charset="2"/>
              </a:rPr>
              <a:t>s</a:t>
            </a:r>
            <a:r>
              <a:rPr lang="en-US" sz="2000" b="1" dirty="0">
                <a:latin typeface="Times New Roman" charset="0"/>
                <a:ea typeface="Times New Roman" charset="0"/>
                <a:cs typeface="Times New Roman" charset="0"/>
              </a:rPr>
              <a:t> &gt;&gt; amorphous </a:t>
            </a:r>
            <a:r>
              <a:rPr lang="en-US" sz="2000" b="1" dirty="0">
                <a:latin typeface="Symbol" charset="2"/>
                <a:ea typeface="Symbol" charset="2"/>
                <a:cs typeface="Symbol" charset="2"/>
              </a:rPr>
              <a:t>s</a:t>
            </a:r>
            <a:r>
              <a:rPr lang="en-US" sz="2000" b="1" dirty="0">
                <a:latin typeface="Times New Roman" charset="0"/>
                <a:ea typeface="Times New Roman" charset="0"/>
                <a:cs typeface="Times New Roman" charset="0"/>
              </a:rPr>
              <a:t> </a:t>
            </a:r>
          </a:p>
        </p:txBody>
      </p:sp>
      <p:pic>
        <p:nvPicPr>
          <p:cNvPr id="7" name="Picture 6"/>
          <p:cNvPicPr>
            <a:picLocks noChangeAspect="1"/>
          </p:cNvPicPr>
          <p:nvPr/>
        </p:nvPicPr>
        <p:blipFill rotWithShape="1">
          <a:blip r:embed="rId3"/>
          <a:srcRect r="40848"/>
          <a:stretch/>
        </p:blipFill>
        <p:spPr>
          <a:xfrm>
            <a:off x="8285262" y="1936872"/>
            <a:ext cx="3493799" cy="2738574"/>
          </a:xfrm>
          <a:prstGeom prst="rect">
            <a:avLst/>
          </a:prstGeom>
        </p:spPr>
      </p:pic>
      <p:sp>
        <p:nvSpPr>
          <p:cNvPr id="8" name="TextBox 7"/>
          <p:cNvSpPr txBox="1"/>
          <p:nvPr/>
        </p:nvSpPr>
        <p:spPr>
          <a:xfrm>
            <a:off x="4044186" y="4246386"/>
            <a:ext cx="3781976" cy="1569660"/>
          </a:xfrm>
          <a:prstGeom prst="rect">
            <a:avLst/>
          </a:prstGeom>
          <a:noFill/>
        </p:spPr>
        <p:txBody>
          <a:bodyPr wrap="square" rtlCol="0">
            <a:spAutoFit/>
          </a:bodyPr>
          <a:lstStyle/>
          <a:p>
            <a:r>
              <a:rPr lang="en-US" sz="1200" dirty="0">
                <a:solidFill>
                  <a:srgbClr val="00B0F0"/>
                </a:solidFill>
                <a:latin typeface="Times New Roman" panose="02020603050405020304" pitchFamily="18" charset="0"/>
                <a:cs typeface="Times New Roman" panose="02020603050405020304" pitchFamily="18" charset="0"/>
              </a:rPr>
              <a:t>[1] Mori et al. Solid State Ionics (2017) </a:t>
            </a:r>
          </a:p>
          <a:p>
            <a:r>
              <a:rPr lang="en-US" sz="1200" dirty="0">
                <a:solidFill>
                  <a:srgbClr val="00B0F0"/>
                </a:solidFill>
                <a:latin typeface="Times New Roman" panose="02020603050405020304" pitchFamily="18" charset="0"/>
                <a:cs typeface="Times New Roman" panose="02020603050405020304" pitchFamily="18" charset="0"/>
              </a:rPr>
              <a:t>[2]</a:t>
            </a:r>
            <a:r>
              <a:rPr lang="en-US" sz="1200" dirty="0" err="1">
                <a:solidFill>
                  <a:srgbClr val="00B0F0"/>
                </a:solidFill>
                <a:latin typeface="Times New Roman" panose="02020603050405020304" pitchFamily="18" charset="0"/>
                <a:cs typeface="Times New Roman" panose="02020603050405020304" pitchFamily="18" charset="0"/>
              </a:rPr>
              <a:t>Hayamizu</a:t>
            </a:r>
            <a:r>
              <a:rPr lang="en-US" sz="1200" dirty="0">
                <a:solidFill>
                  <a:srgbClr val="00B0F0"/>
                </a:solidFill>
                <a:latin typeface="Times New Roman" panose="02020603050405020304" pitchFamily="18" charset="0"/>
                <a:cs typeface="Times New Roman" panose="02020603050405020304" pitchFamily="18" charset="0"/>
              </a:rPr>
              <a:t> et al. Solid State Ionics (2015) </a:t>
            </a:r>
          </a:p>
          <a:p>
            <a:r>
              <a:rPr lang="en-US" sz="1200" dirty="0">
                <a:solidFill>
                  <a:srgbClr val="00B0F0"/>
                </a:solidFill>
                <a:latin typeface="Times New Roman" panose="02020603050405020304" pitchFamily="18" charset="0"/>
                <a:cs typeface="Times New Roman" panose="02020603050405020304" pitchFamily="18" charset="0"/>
              </a:rPr>
              <a:t>[3] Zhu et al. </a:t>
            </a:r>
            <a:r>
              <a:rPr lang="en-US" sz="1200" dirty="0" err="1">
                <a:solidFill>
                  <a:srgbClr val="00B0F0"/>
                </a:solidFill>
                <a:latin typeface="Times New Roman" panose="02020603050405020304" pitchFamily="18" charset="0"/>
                <a:cs typeface="Times New Roman" panose="02020603050405020304" pitchFamily="18" charset="0"/>
              </a:rPr>
              <a:t>Acs</a:t>
            </a:r>
            <a:r>
              <a:rPr lang="en-US" sz="1200" dirty="0">
                <a:solidFill>
                  <a:srgbClr val="00B0F0"/>
                </a:solidFill>
                <a:latin typeface="Times New Roman" panose="02020603050405020304" pitchFamily="18" charset="0"/>
                <a:cs typeface="Times New Roman" panose="02020603050405020304" pitchFamily="18" charset="0"/>
              </a:rPr>
              <a:t> Applied Materials &amp; interfaces (2015) </a:t>
            </a:r>
          </a:p>
          <a:p>
            <a:endParaRPr lang="en-US" sz="1200" dirty="0">
              <a:solidFill>
                <a:schemeClr val="bg2">
                  <a:lumMod val="50000"/>
                </a:schemeClr>
              </a:solidFill>
            </a:endParaRPr>
          </a:p>
          <a:p>
            <a:endParaRPr lang="en-US" sz="1200" dirty="0">
              <a:solidFill>
                <a:schemeClr val="bg2">
                  <a:lumMod val="50000"/>
                </a:schemeClr>
              </a:solidFill>
            </a:endParaRPr>
          </a:p>
          <a:p>
            <a:endParaRPr lang="en-US" sz="1200" dirty="0">
              <a:solidFill>
                <a:schemeClr val="bg2">
                  <a:lumMod val="50000"/>
                </a:schemeClr>
              </a:solidFill>
            </a:endParaRPr>
          </a:p>
          <a:p>
            <a:endParaRPr lang="en-US" sz="1200" dirty="0">
              <a:solidFill>
                <a:schemeClr val="bg2">
                  <a:lumMod val="50000"/>
                </a:schemeClr>
              </a:solidFill>
            </a:endParaRPr>
          </a:p>
          <a:p>
            <a:endParaRPr lang="en-US" sz="1200" dirty="0">
              <a:solidFill>
                <a:schemeClr val="bg2">
                  <a:lumMod val="50000"/>
                </a:schemeClr>
              </a:solidFill>
            </a:endParaRPr>
          </a:p>
        </p:txBody>
      </p:sp>
      <p:sp>
        <p:nvSpPr>
          <p:cNvPr id="9" name="TextBox 8"/>
          <p:cNvSpPr txBox="1"/>
          <p:nvPr/>
        </p:nvSpPr>
        <p:spPr>
          <a:xfrm>
            <a:off x="7509848" y="1471038"/>
            <a:ext cx="4794902" cy="369332"/>
          </a:xfrm>
          <a:prstGeom prst="rect">
            <a:avLst/>
          </a:prstGeom>
          <a:noFill/>
        </p:spPr>
        <p:txBody>
          <a:bodyPr wrap="none" rtlCol="0">
            <a:spAutoFit/>
          </a:bodyPr>
          <a:lstStyle/>
          <a:p>
            <a:r>
              <a:rPr lang="en-US" dirty="0">
                <a:solidFill>
                  <a:srgbClr val="002060"/>
                </a:solidFill>
                <a:latin typeface="Times New Roman" panose="02020603050405020304" pitchFamily="18" charset="0"/>
                <a:cs typeface="Times New Roman" panose="02020603050405020304" pitchFamily="18" charset="0"/>
              </a:rPr>
              <a:t>Electrolyte electrochemical stability windows [3] </a:t>
            </a:r>
          </a:p>
        </p:txBody>
      </p:sp>
      <p:sp>
        <p:nvSpPr>
          <p:cNvPr id="11" name="TextBox 10"/>
          <p:cNvSpPr txBox="1"/>
          <p:nvPr/>
        </p:nvSpPr>
        <p:spPr>
          <a:xfrm>
            <a:off x="8508759" y="4708496"/>
            <a:ext cx="3706223" cy="646331"/>
          </a:xfrm>
          <a:prstGeom prst="rect">
            <a:avLst/>
          </a:prstGeom>
          <a:noFill/>
        </p:spPr>
        <p:txBody>
          <a:bodyPr wrap="square" rtlCol="0">
            <a:spAutoFit/>
          </a:bodyPr>
          <a:lstStyle/>
          <a:p>
            <a:r>
              <a:rPr lang="en-US" dirty="0">
                <a:solidFill>
                  <a:srgbClr val="002060"/>
                </a:solidFill>
                <a:latin typeface="Times New Roman" panose="02020603050405020304" pitchFamily="18" charset="0"/>
                <a:cs typeface="Times New Roman" panose="02020603050405020304" pitchFamily="18" charset="0"/>
              </a:rPr>
              <a:t>LGPS and LPS: both not very electrochemically stable. . </a:t>
            </a:r>
          </a:p>
        </p:txBody>
      </p:sp>
      <p:cxnSp>
        <p:nvCxnSpPr>
          <p:cNvPr id="13" name="Straight Arrow Connector 12"/>
          <p:cNvCxnSpPr/>
          <p:nvPr/>
        </p:nvCxnSpPr>
        <p:spPr>
          <a:xfrm flipH="1">
            <a:off x="9782482" y="2246071"/>
            <a:ext cx="21265" cy="9637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10040541" y="2240159"/>
            <a:ext cx="21265" cy="9637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15" name="Table 14"/>
              <p:cNvGraphicFramePr>
                <a:graphicFrameLocks noGrp="1"/>
              </p:cNvGraphicFramePr>
              <p:nvPr>
                <p:extLst>
                  <p:ext uri="{D42A27DB-BD31-4B8C-83A1-F6EECF244321}">
                    <p14:modId xmlns:p14="http://schemas.microsoft.com/office/powerpoint/2010/main" val="4091917660"/>
                  </p:ext>
                </p:extLst>
              </p:nvPr>
            </p:nvGraphicFramePr>
            <p:xfrm>
              <a:off x="675380" y="2757267"/>
              <a:ext cx="6638207" cy="1304066"/>
            </p:xfrm>
            <a:graphic>
              <a:graphicData uri="http://schemas.openxmlformats.org/drawingml/2006/table">
                <a:tbl>
                  <a:tblPr firstRow="1" bandRow="1">
                    <a:tableStyleId>{6E25E649-3F16-4E02-A733-19D2CDBF48F0}</a:tableStyleId>
                  </a:tblPr>
                  <a:tblGrid>
                    <a:gridCol w="2503800">
                      <a:extLst>
                        <a:ext uri="{9D8B030D-6E8A-4147-A177-3AD203B41FA5}">
                          <a16:colId xmlns:a16="http://schemas.microsoft.com/office/drawing/2014/main" val="20000"/>
                        </a:ext>
                      </a:extLst>
                    </a:gridCol>
                    <a:gridCol w="1976306">
                      <a:extLst>
                        <a:ext uri="{9D8B030D-6E8A-4147-A177-3AD203B41FA5}">
                          <a16:colId xmlns:a16="http://schemas.microsoft.com/office/drawing/2014/main" val="20001"/>
                        </a:ext>
                      </a:extLst>
                    </a:gridCol>
                    <a:gridCol w="2158101">
                      <a:extLst>
                        <a:ext uri="{9D8B030D-6E8A-4147-A177-3AD203B41FA5}">
                          <a16:colId xmlns:a16="http://schemas.microsoft.com/office/drawing/2014/main" val="20002"/>
                        </a:ext>
                      </a:extLst>
                    </a:gridCol>
                  </a:tblGrid>
                  <a:tr h="409391">
                    <a:tc>
                      <a:txBody>
                        <a:bodyPr/>
                        <a:lstStyle/>
                        <a:p>
                          <a:r>
                            <a:rPr lang="en-US" sz="2000" dirty="0"/>
                            <a:t>Conductivity at 300K</a:t>
                          </a:r>
                        </a:p>
                      </a:txBody>
                      <a:tcPr/>
                    </a:tc>
                    <a:tc>
                      <a:txBody>
                        <a:bodyPr/>
                        <a:lstStyle/>
                        <a:p>
                          <a:r>
                            <a:rPr lang="en-US" sz="2000" dirty="0"/>
                            <a:t>LPS (S/cm) </a:t>
                          </a:r>
                        </a:p>
                      </a:txBody>
                      <a:tcPr/>
                    </a:tc>
                    <a:tc>
                      <a:txBody>
                        <a:bodyPr/>
                        <a:lstStyle/>
                        <a:p>
                          <a:r>
                            <a:rPr lang="en-US" sz="2000" dirty="0"/>
                            <a:t>LGPS (S/cm)</a:t>
                          </a:r>
                        </a:p>
                      </a:txBody>
                      <a:tcPr/>
                    </a:tc>
                    <a:extLst>
                      <a:ext uri="{0D108BD9-81ED-4DB2-BD59-A6C34878D82A}">
                        <a16:rowId xmlns:a16="http://schemas.microsoft.com/office/drawing/2014/main" val="10000"/>
                      </a:ext>
                    </a:extLst>
                  </a:tr>
                  <a:tr h="481873">
                    <a:tc>
                      <a:txBody>
                        <a:bodyPr/>
                        <a:lstStyle/>
                        <a:p>
                          <a:r>
                            <a:rPr lang="en-US" sz="2000" dirty="0"/>
                            <a:t>Crystalline</a:t>
                          </a:r>
                          <a:endParaRPr lang="en-US" sz="2000" b="1" dirty="0">
                            <a:solidFill>
                              <a:schemeClr val="tx1"/>
                            </a:solidFill>
                          </a:endParaRPr>
                        </a:p>
                      </a:txBody>
                      <a:tcPr/>
                    </a:tc>
                    <a:tc>
                      <a:txBody>
                        <a:bodyPr/>
                        <a:lstStyle/>
                        <a:p>
                          <a:r>
                            <a:rPr lang="en-US" sz="2000" dirty="0"/>
                            <a:t>5.56</a:t>
                          </a:r>
                          <a:r>
                            <a:rPr lang="en-US" sz="2000" baseline="0" dirty="0"/>
                            <a:t> x </a:t>
                          </a:r>
                          <a14:m>
                            <m:oMath xmlns:m="http://schemas.openxmlformats.org/officeDocument/2006/math">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−5</m:t>
                                  </m:r>
                                </m:sup>
                              </m:sSup>
                            </m:oMath>
                          </a14:m>
                          <a:r>
                            <a:rPr lang="en-US" sz="2000" dirty="0"/>
                            <a:t> [2]</a:t>
                          </a:r>
                        </a:p>
                      </a:txBody>
                      <a:tcPr/>
                    </a:tc>
                    <a:tc>
                      <a:txBody>
                        <a:bodyPr/>
                        <a:lstStyle/>
                        <a:p>
                          <a:r>
                            <a:rPr lang="en-US" sz="2000" dirty="0"/>
                            <a:t>1.2x</a:t>
                          </a:r>
                          <a:r>
                            <a:rPr lang="en-US" sz="2000" baseline="0" dirty="0"/>
                            <a:t> </a:t>
                          </a:r>
                          <a14:m>
                            <m:oMath xmlns:m="http://schemas.openxmlformats.org/officeDocument/2006/math">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−2</m:t>
                                  </m:r>
                                </m:sup>
                              </m:sSup>
                            </m:oMath>
                          </a14:m>
                          <a:r>
                            <a:rPr lang="en-US" sz="2000" baseline="0" dirty="0"/>
                            <a:t>      [1]</a:t>
                          </a:r>
                          <a:endParaRPr lang="en-US" sz="2000" b="1" dirty="0"/>
                        </a:p>
                      </a:txBody>
                      <a:tcPr/>
                    </a:tc>
                    <a:extLst>
                      <a:ext uri="{0D108BD9-81ED-4DB2-BD59-A6C34878D82A}">
                        <a16:rowId xmlns:a16="http://schemas.microsoft.com/office/drawing/2014/main" val="10001"/>
                      </a:ext>
                    </a:extLst>
                  </a:tr>
                  <a:tr h="412802">
                    <a:tc>
                      <a:txBody>
                        <a:bodyPr/>
                        <a:lstStyle/>
                        <a:p>
                          <a:r>
                            <a:rPr lang="en-US" sz="2000" dirty="0"/>
                            <a:t>Amorphous</a:t>
                          </a:r>
                          <a:endParaRPr lang="en-US" sz="2000" b="1" dirty="0"/>
                        </a:p>
                      </a:txBody>
                      <a:tcPr/>
                    </a:tc>
                    <a:tc>
                      <a:txBody>
                        <a:bodyPr/>
                        <a:lstStyle/>
                        <a:p>
                          <a:r>
                            <a:rPr lang="en-US" sz="2000" dirty="0"/>
                            <a:t>1.24 x</a:t>
                          </a:r>
                          <a14:m>
                            <m:oMath xmlns:m="http://schemas.openxmlformats.org/officeDocument/2006/math">
                              <m:r>
                                <a:rPr lang="en-US" sz="2000" smtClean="0">
                                  <a:latin typeface="Cambria Math" panose="02040503050406030204" pitchFamily="18" charset="0"/>
                                </a:rPr>
                                <m:t> </m:t>
                              </m:r>
                              <m:sSup>
                                <m:sSupPr>
                                  <m:ctrlPr>
                                    <a:rPr lang="en-US" sz="2000" i="1" smtClean="0">
                                      <a:latin typeface="Cambria Math" panose="02040503050406030204" pitchFamily="18" charset="0"/>
                                    </a:rPr>
                                  </m:ctrlPr>
                                </m:sSupPr>
                                <m:e>
                                  <m:r>
                                    <a:rPr lang="en-US" sz="2000" smtClean="0">
                                      <a:latin typeface="Cambria Math" panose="02040503050406030204" pitchFamily="18" charset="0"/>
                                    </a:rPr>
                                    <m:t>10</m:t>
                                  </m:r>
                                </m:e>
                                <m:sup>
                                  <m:r>
                                    <a:rPr lang="en-US" sz="2000" smtClean="0">
                                      <a:latin typeface="Cambria Math" panose="02040503050406030204" pitchFamily="18" charset="0"/>
                                    </a:rPr>
                                    <m:t>−4</m:t>
                                  </m:r>
                                </m:sup>
                              </m:sSup>
                            </m:oMath>
                          </a14:m>
                          <a:r>
                            <a:rPr lang="en-US" sz="2000" b="0" dirty="0"/>
                            <a:t> [2]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1.5 x</a:t>
                          </a:r>
                          <a14:m>
                            <m:oMath xmlns:m="http://schemas.openxmlformats.org/officeDocument/2006/math">
                              <m:sSup>
                                <m:sSupPr>
                                  <m:ctrlPr>
                                    <a:rPr lang="en-US" sz="2000" i="1" smtClean="0">
                                      <a:latin typeface="Cambria Math" panose="02040503050406030204" pitchFamily="18" charset="0"/>
                                    </a:rPr>
                                  </m:ctrlPr>
                                </m:sSupPr>
                                <m:e>
                                  <m:r>
                                    <a:rPr lang="en-US" sz="2000" smtClean="0">
                                      <a:latin typeface="Cambria Math" panose="02040503050406030204" pitchFamily="18" charset="0"/>
                                    </a:rPr>
                                    <m:t> 10</m:t>
                                  </m:r>
                                </m:e>
                                <m:sup>
                                  <m:r>
                                    <a:rPr lang="en-US" sz="2000" smtClean="0">
                                      <a:latin typeface="Cambria Math" panose="02040503050406030204" pitchFamily="18" charset="0"/>
                                    </a:rPr>
                                    <m:t>−5</m:t>
                                  </m:r>
                                </m:sup>
                              </m:sSup>
                            </m:oMath>
                          </a14:m>
                          <a:r>
                            <a:rPr lang="en-US" sz="2000" baseline="0" dirty="0"/>
                            <a:t>     [1]</a:t>
                          </a:r>
                        </a:p>
                      </a:txBody>
                      <a:tcPr/>
                    </a:tc>
                    <a:extLst>
                      <a:ext uri="{0D108BD9-81ED-4DB2-BD59-A6C34878D82A}">
                        <a16:rowId xmlns:a16="http://schemas.microsoft.com/office/drawing/2014/main" val="10002"/>
                      </a:ext>
                    </a:extLst>
                  </a:tr>
                </a:tbl>
              </a:graphicData>
            </a:graphic>
          </p:graphicFrame>
        </mc:Choice>
        <mc:Fallback xmlns="">
          <p:graphicFrame>
            <p:nvGraphicFramePr>
              <p:cNvPr id="15" name="Table 14"/>
              <p:cNvGraphicFramePr>
                <a:graphicFrameLocks noGrp="1"/>
              </p:cNvGraphicFramePr>
              <p:nvPr>
                <p:extLst>
                  <p:ext uri="{D42A27DB-BD31-4B8C-83A1-F6EECF244321}">
                    <p14:modId xmlns:p14="http://schemas.microsoft.com/office/powerpoint/2010/main" val="4091917660"/>
                  </p:ext>
                </p:extLst>
              </p:nvPr>
            </p:nvGraphicFramePr>
            <p:xfrm>
              <a:off x="675380" y="2757267"/>
              <a:ext cx="6638207" cy="1304066"/>
            </p:xfrm>
            <a:graphic>
              <a:graphicData uri="http://schemas.openxmlformats.org/drawingml/2006/table">
                <a:tbl>
                  <a:tblPr firstRow="1" bandRow="1">
                    <a:tableStyleId>{6E25E649-3F16-4E02-A733-19D2CDBF48F0}</a:tableStyleId>
                  </a:tblPr>
                  <a:tblGrid>
                    <a:gridCol w="2503800">
                      <a:extLst>
                        <a:ext uri="{9D8B030D-6E8A-4147-A177-3AD203B41FA5}">
                          <a16:colId xmlns:a16="http://schemas.microsoft.com/office/drawing/2014/main" val="20000"/>
                        </a:ext>
                      </a:extLst>
                    </a:gridCol>
                    <a:gridCol w="1976306">
                      <a:extLst>
                        <a:ext uri="{9D8B030D-6E8A-4147-A177-3AD203B41FA5}">
                          <a16:colId xmlns:a16="http://schemas.microsoft.com/office/drawing/2014/main" val="20001"/>
                        </a:ext>
                      </a:extLst>
                    </a:gridCol>
                    <a:gridCol w="2158101">
                      <a:extLst>
                        <a:ext uri="{9D8B030D-6E8A-4147-A177-3AD203B41FA5}">
                          <a16:colId xmlns:a16="http://schemas.microsoft.com/office/drawing/2014/main" val="20002"/>
                        </a:ext>
                      </a:extLst>
                    </a:gridCol>
                  </a:tblGrid>
                  <a:tr h="409391">
                    <a:tc>
                      <a:txBody>
                        <a:bodyPr/>
                        <a:lstStyle/>
                        <a:p>
                          <a:r>
                            <a:rPr lang="en-US" sz="2000" dirty="0"/>
                            <a:t>Conductivity at 300K</a:t>
                          </a:r>
                        </a:p>
                      </a:txBody>
                      <a:tcPr/>
                    </a:tc>
                    <a:tc>
                      <a:txBody>
                        <a:bodyPr/>
                        <a:lstStyle/>
                        <a:p>
                          <a:r>
                            <a:rPr lang="en-US" sz="2000" dirty="0"/>
                            <a:t>LPS (S/cm) </a:t>
                          </a:r>
                        </a:p>
                      </a:txBody>
                      <a:tcPr/>
                    </a:tc>
                    <a:tc>
                      <a:txBody>
                        <a:bodyPr/>
                        <a:lstStyle/>
                        <a:p>
                          <a:r>
                            <a:rPr lang="en-US" sz="2000" dirty="0"/>
                            <a:t>LGPS (S/cm)</a:t>
                          </a:r>
                        </a:p>
                      </a:txBody>
                      <a:tcPr/>
                    </a:tc>
                    <a:extLst>
                      <a:ext uri="{0D108BD9-81ED-4DB2-BD59-A6C34878D82A}">
                        <a16:rowId xmlns:a16="http://schemas.microsoft.com/office/drawing/2014/main" val="10000"/>
                      </a:ext>
                    </a:extLst>
                  </a:tr>
                  <a:tr h="481873">
                    <a:tc>
                      <a:txBody>
                        <a:bodyPr/>
                        <a:lstStyle/>
                        <a:p>
                          <a:r>
                            <a:rPr lang="en-US" sz="2000" dirty="0"/>
                            <a:t>Crystalline</a:t>
                          </a:r>
                          <a:endParaRPr lang="en-US" sz="2000" b="1" dirty="0">
                            <a:solidFill>
                              <a:schemeClr val="tx1"/>
                            </a:solidFill>
                          </a:endParaRPr>
                        </a:p>
                      </a:txBody>
                      <a:tcPr/>
                    </a:tc>
                    <a:tc>
                      <a:txBody>
                        <a:bodyPr/>
                        <a:lstStyle/>
                        <a:p>
                          <a:endParaRPr lang="en-US"/>
                        </a:p>
                      </a:txBody>
                      <a:tcPr>
                        <a:blipFill>
                          <a:blip r:embed="rId4"/>
                          <a:stretch>
                            <a:fillRect l="-126462" t="-90000" r="-109538" b="-105000"/>
                          </a:stretch>
                        </a:blipFill>
                      </a:tcPr>
                    </a:tc>
                    <a:tc>
                      <a:txBody>
                        <a:bodyPr/>
                        <a:lstStyle/>
                        <a:p>
                          <a:endParaRPr lang="en-US"/>
                        </a:p>
                      </a:txBody>
                      <a:tcPr>
                        <a:blipFill>
                          <a:blip r:embed="rId4"/>
                          <a:stretch>
                            <a:fillRect l="-207910" t="-90000" r="-565" b="-105000"/>
                          </a:stretch>
                        </a:blipFill>
                      </a:tcPr>
                    </a:tc>
                    <a:extLst>
                      <a:ext uri="{0D108BD9-81ED-4DB2-BD59-A6C34878D82A}">
                        <a16:rowId xmlns:a16="http://schemas.microsoft.com/office/drawing/2014/main" val="10001"/>
                      </a:ext>
                    </a:extLst>
                  </a:tr>
                  <a:tr h="412802">
                    <a:tc>
                      <a:txBody>
                        <a:bodyPr/>
                        <a:lstStyle/>
                        <a:p>
                          <a:r>
                            <a:rPr lang="en-US" sz="2000" dirty="0"/>
                            <a:t>Amorphous</a:t>
                          </a:r>
                          <a:endParaRPr lang="en-US" sz="2000" b="1" dirty="0"/>
                        </a:p>
                      </a:txBody>
                      <a:tcPr/>
                    </a:tc>
                    <a:tc>
                      <a:txBody>
                        <a:bodyPr/>
                        <a:lstStyle/>
                        <a:p>
                          <a:endParaRPr lang="en-US"/>
                        </a:p>
                      </a:txBody>
                      <a:tcPr>
                        <a:blipFill>
                          <a:blip r:embed="rId4"/>
                          <a:stretch>
                            <a:fillRect l="-126462" t="-223529" r="-109538" b="-23529"/>
                          </a:stretch>
                        </a:blipFill>
                      </a:tcPr>
                    </a:tc>
                    <a:tc>
                      <a:txBody>
                        <a:bodyPr/>
                        <a:lstStyle/>
                        <a:p>
                          <a:endParaRPr lang="en-US"/>
                        </a:p>
                      </a:txBody>
                      <a:tcPr>
                        <a:blipFill>
                          <a:blip r:embed="rId4"/>
                          <a:stretch>
                            <a:fillRect l="-207910" t="-223529" r="-565" b="-23529"/>
                          </a:stretch>
                        </a:blipFill>
                      </a:tcPr>
                    </a:tc>
                    <a:extLst>
                      <a:ext uri="{0D108BD9-81ED-4DB2-BD59-A6C34878D82A}">
                        <a16:rowId xmlns:a16="http://schemas.microsoft.com/office/drawing/2014/main" val="10002"/>
                      </a:ext>
                    </a:extLst>
                  </a:tr>
                </a:tbl>
              </a:graphicData>
            </a:graphic>
          </p:graphicFrame>
        </mc:Fallback>
      </mc:AlternateContent>
      <p:sp>
        <p:nvSpPr>
          <p:cNvPr id="16" name="TextBox 15"/>
          <p:cNvSpPr txBox="1"/>
          <p:nvPr/>
        </p:nvSpPr>
        <p:spPr>
          <a:xfrm>
            <a:off x="7463530" y="5683136"/>
            <a:ext cx="4797770" cy="523220"/>
          </a:xfrm>
          <a:prstGeom prst="rect">
            <a:avLst/>
          </a:prstGeom>
          <a:noFill/>
        </p:spPr>
        <p:txBody>
          <a:bodyPr wrap="square" rtlCol="0">
            <a:spAutoFit/>
          </a:bodyPr>
          <a:lstStyle/>
          <a:p>
            <a:r>
              <a:rPr lang="en-US" sz="2800" b="1" dirty="0">
                <a:solidFill>
                  <a:srgbClr val="002060"/>
                </a:solidFill>
                <a:latin typeface="Times New Roman" panose="02020603050405020304" pitchFamily="18" charset="0"/>
                <a:cs typeface="Times New Roman" panose="02020603050405020304" pitchFamily="18" charset="0"/>
              </a:rPr>
              <a:t>Is the LGPS structure better?</a:t>
            </a:r>
          </a:p>
        </p:txBody>
      </p:sp>
      <p:sp>
        <p:nvSpPr>
          <p:cNvPr id="19" name="Rectangle 18"/>
          <p:cNvSpPr/>
          <p:nvPr/>
        </p:nvSpPr>
        <p:spPr>
          <a:xfrm>
            <a:off x="11136565" y="4325970"/>
            <a:ext cx="533225" cy="3706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a:off x="7509848" y="4336521"/>
            <a:ext cx="533225" cy="37068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0" name="Picture 19" descr="Shield for San Francisco State University" title="Shield for San Francisco State University"/>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011" y="5926599"/>
            <a:ext cx="800493" cy="800493"/>
          </a:xfrm>
          <a:prstGeom prst="rect">
            <a:avLst/>
          </a:prstGeom>
        </p:spPr>
      </p:pic>
      <p:sp>
        <p:nvSpPr>
          <p:cNvPr id="10" name="Rectangle 9"/>
          <p:cNvSpPr/>
          <p:nvPr/>
        </p:nvSpPr>
        <p:spPr>
          <a:xfrm>
            <a:off x="8010242" y="4334563"/>
            <a:ext cx="567527" cy="42593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11161344" y="4411728"/>
            <a:ext cx="717373" cy="425935"/>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88662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5|13.1"/>
</p:tagLst>
</file>

<file path=ppt/tags/tag2.xml><?xml version="1.0" encoding="utf-8"?>
<p:tagLst xmlns:a="http://schemas.openxmlformats.org/drawingml/2006/main" xmlns:r="http://schemas.openxmlformats.org/officeDocument/2006/relationships" xmlns:p="http://schemas.openxmlformats.org/presentationml/2006/main">
  <p:tag name="TIMING" val="|21.5|13.1"/>
</p:tagLst>
</file>

<file path=ppt/tags/tag3.xml><?xml version="1.0" encoding="utf-8"?>
<p:tagLst xmlns:a="http://schemas.openxmlformats.org/drawingml/2006/main" xmlns:r="http://schemas.openxmlformats.org/officeDocument/2006/relationships" xmlns:p="http://schemas.openxmlformats.org/presentationml/2006/main">
  <p:tag name="TIMING" val="|46.1|24.4|18.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33096</TotalTime>
  <Words>3232</Words>
  <Application>Microsoft Office PowerPoint</Application>
  <PresentationFormat>Widescreen</PresentationFormat>
  <Paragraphs>304</Paragraphs>
  <Slides>18</Slides>
  <Notes>18</Notes>
  <HiddenSlides>0</HiddenSlides>
  <MMClips>4</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Calibri</vt:lpstr>
      <vt:lpstr>Calibri Light</vt:lpstr>
      <vt:lpstr>Cambria Math</vt:lpstr>
      <vt:lpstr>Garamond</vt:lpstr>
      <vt:lpstr>Gill Sans</vt:lpstr>
      <vt:lpstr>Helvetica</vt:lpstr>
      <vt:lpstr>Open Sans</vt:lpstr>
      <vt:lpstr>Open Sans Light</vt:lpstr>
      <vt:lpstr>Symbol</vt:lpstr>
      <vt:lpstr>Times New Roman</vt:lpstr>
      <vt:lpstr>Wingdings</vt:lpstr>
      <vt:lpstr>Office Theme</vt:lpstr>
      <vt:lpstr>PowerPoint Presentation</vt:lpstr>
      <vt:lpstr>PowerPoint Presentation</vt:lpstr>
      <vt:lpstr>Outline</vt:lpstr>
      <vt:lpstr>PowerPoint Presentation</vt:lpstr>
      <vt:lpstr>Future Batteries: ALL SOLID STATE</vt:lpstr>
      <vt:lpstr>PowerPoint Presentation</vt:lpstr>
      <vt:lpstr>Large-scale predictive simulations require Density Functional Theory (DFT)</vt:lpstr>
      <vt:lpstr>PowerPoint Presentation</vt:lpstr>
      <vt:lpstr>Why is s(LGPS) greater than s(LPS)? </vt:lpstr>
      <vt:lpstr>PowerPoint Presentation</vt:lpstr>
      <vt:lpstr>PowerPoint Presentation</vt:lpstr>
      <vt:lpstr>PowerPoint Presentation</vt:lpstr>
      <vt:lpstr>PowerPoint Presentation</vt:lpstr>
      <vt:lpstr>Volumes Studies: Does the larger volume of the amorphous phase lead to greater conductivity? </vt:lpstr>
      <vt:lpstr>Large volume the driver for high amorphous conductivity?  No.  </vt:lpstr>
      <vt:lpstr>PowerPoint Presentation</vt:lpstr>
      <vt:lpstr>Correlation, disorder, and amorphous LPS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Open Spaces in Solids</dc:title>
  <dc:creator>Microsoft Office User</dc:creator>
  <cp:lastModifiedBy>Nima Leclerc</cp:lastModifiedBy>
  <cp:revision>2430</cp:revision>
  <cp:lastPrinted>2016-03-01T19:35:44Z</cp:lastPrinted>
  <dcterms:created xsi:type="dcterms:W3CDTF">2015-09-05T23:20:57Z</dcterms:created>
  <dcterms:modified xsi:type="dcterms:W3CDTF">2017-08-01T17:53:03Z</dcterms:modified>
</cp:coreProperties>
</file>